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8"/>
  </p:notesMasterIdLst>
  <p:handoutMasterIdLst>
    <p:handoutMasterId r:id="rId19"/>
  </p:handoutMasterIdLst>
  <p:sldIdLst>
    <p:sldId id="380" r:id="rId2"/>
    <p:sldId id="402" r:id="rId3"/>
    <p:sldId id="381" r:id="rId4"/>
    <p:sldId id="399" r:id="rId5"/>
    <p:sldId id="408" r:id="rId6"/>
    <p:sldId id="382" r:id="rId7"/>
    <p:sldId id="411" r:id="rId8"/>
    <p:sldId id="414" r:id="rId9"/>
    <p:sldId id="410" r:id="rId10"/>
    <p:sldId id="389" r:id="rId11"/>
    <p:sldId id="416" r:id="rId12"/>
    <p:sldId id="358" r:id="rId13"/>
    <p:sldId id="403" r:id="rId14"/>
    <p:sldId id="404" r:id="rId15"/>
    <p:sldId id="406" r:id="rId16"/>
    <p:sldId id="407" r:id="rId17"/>
  </p:sldIdLst>
  <p:sldSz cx="9144000" cy="6858000" type="screen4x3"/>
  <p:notesSz cx="9928225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wcheung" initials="y" lastIdx="1" clrIdx="0">
    <p:extLst>
      <p:ext uri="{19B8F6BF-5375-455C-9EA6-DF929625EA0E}">
        <p15:presenceInfo xmlns:p15="http://schemas.microsoft.com/office/powerpoint/2012/main" userId="ywche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1502-9CAD-664B-B2D6-A3FD4FECB33A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F81361-E6A2-3E4A-B526-1480C47DA5D0}">
      <dgm:prSet phldrT="[文字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HK" sz="2000" b="1" u="sng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A</a:t>
          </a:r>
          <a:r>
            <a:rPr lang="en-HK" sz="2000" b="1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cademic Training</a:t>
          </a:r>
        </a:p>
        <a:p>
          <a:r>
            <a:rPr lang="ja-JP" altLang="en-US" sz="2000" b="1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學術訓練</a:t>
          </a:r>
          <a:endParaRPr lang="zh-TW" altLang="en-US" sz="2000" dirty="0"/>
        </a:p>
      </dgm:t>
    </dgm:pt>
    <dgm:pt modelId="{85A4F5C1-337F-7742-A46A-69D35A42F94A}" type="parTrans" cxnId="{A2655480-1826-954D-8370-A2293B87125F}">
      <dgm:prSet/>
      <dgm:spPr/>
      <dgm:t>
        <a:bodyPr/>
        <a:lstStyle/>
        <a:p>
          <a:endParaRPr lang="zh-TW" altLang="en-US"/>
        </a:p>
      </dgm:t>
    </dgm:pt>
    <dgm:pt modelId="{8D733D8B-925F-E245-8E47-86FF2B80D142}" type="sibTrans" cxnId="{A2655480-1826-954D-8370-A2293B87125F}">
      <dgm:prSet/>
      <dgm:spPr/>
      <dgm:t>
        <a:bodyPr/>
        <a:lstStyle/>
        <a:p>
          <a:endParaRPr lang="zh-TW" altLang="en-US"/>
        </a:p>
      </dgm:t>
    </dgm:pt>
    <dgm:pt modelId="{C62DB250-3021-F141-AF96-54C76C4639E8}">
      <dgm:prSet phldrT="[文字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HK" sz="2200" b="1" u="sng" dirty="0">
            <a:effectLst/>
            <a:latin typeface="Times New Roman" panose="02020603050405020304" pitchFamily="18" charset="0"/>
            <a:ea typeface="PMingLiU"/>
            <a:cs typeface="Times New Roman" panose="02020603050405020304" pitchFamily="18" charset="0"/>
          </a:endParaRPr>
        </a:p>
        <a:p>
          <a:r>
            <a:rPr lang="en-HK" sz="2000" b="1" u="sng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P</a:t>
          </a:r>
          <a:r>
            <a:rPr lang="en-HK" sz="2000" b="1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ractical Experience</a:t>
          </a:r>
        </a:p>
        <a:p>
          <a:r>
            <a:rPr lang="ja-JP" altLang="en-US" sz="2000" b="1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實習經驗</a:t>
          </a:r>
          <a:endParaRPr lang="en-HK" sz="2000" b="1" dirty="0">
            <a:effectLst/>
            <a:latin typeface="Calibri" panose="020F0502020204030204" pitchFamily="34" charset="0"/>
            <a:ea typeface="PMingLiU"/>
            <a:cs typeface="Times New Roman" panose="02020603050405020304" pitchFamily="18" charset="0"/>
          </a:endParaRPr>
        </a:p>
        <a:p>
          <a:endParaRPr lang="zh-TW" altLang="en-US" sz="1800" dirty="0"/>
        </a:p>
      </dgm:t>
    </dgm:pt>
    <dgm:pt modelId="{E3F2425D-A766-E547-941B-E2D2AC5D9603}" type="parTrans" cxnId="{19BB5D9B-8A9C-5348-A315-5FF88A682B20}">
      <dgm:prSet/>
      <dgm:spPr/>
      <dgm:t>
        <a:bodyPr/>
        <a:lstStyle/>
        <a:p>
          <a:endParaRPr lang="zh-TW" altLang="en-US"/>
        </a:p>
      </dgm:t>
    </dgm:pt>
    <dgm:pt modelId="{A293ACFC-FFB8-CF4E-ADD3-25BE305808A1}" type="sibTrans" cxnId="{19BB5D9B-8A9C-5348-A315-5FF88A682B20}">
      <dgm:prSet/>
      <dgm:spPr/>
      <dgm:t>
        <a:bodyPr/>
        <a:lstStyle/>
        <a:p>
          <a:endParaRPr lang="zh-TW" altLang="en-US"/>
        </a:p>
      </dgm:t>
    </dgm:pt>
    <dgm:pt modelId="{CFFF4AE2-C053-2946-A10B-AF8E0D8CF68F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HK" sz="2000" b="1" u="sng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R</a:t>
          </a:r>
          <a:r>
            <a:rPr lang="en-HK" sz="2000" b="1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esearch Skills</a:t>
          </a:r>
        </a:p>
        <a:p>
          <a:r>
            <a:rPr lang="ja-JP" altLang="en-US" sz="2000" b="1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研究技術</a:t>
          </a:r>
          <a:endParaRPr lang="zh-TW" altLang="en-US" sz="2000" dirty="0"/>
        </a:p>
      </dgm:t>
    </dgm:pt>
    <dgm:pt modelId="{D8C37458-5968-EC44-94E9-BC24F66E2CC1}" type="parTrans" cxnId="{D3AEBAFF-4358-2B46-9BE8-94E7582710D6}">
      <dgm:prSet/>
      <dgm:spPr/>
      <dgm:t>
        <a:bodyPr/>
        <a:lstStyle/>
        <a:p>
          <a:endParaRPr lang="zh-TW" altLang="en-US"/>
        </a:p>
      </dgm:t>
    </dgm:pt>
    <dgm:pt modelId="{6986C903-F112-2041-B431-47FD1CF593FE}" type="sibTrans" cxnId="{D3AEBAFF-4358-2B46-9BE8-94E7582710D6}">
      <dgm:prSet/>
      <dgm:spPr/>
      <dgm:t>
        <a:bodyPr/>
        <a:lstStyle/>
        <a:p>
          <a:endParaRPr lang="zh-TW" altLang="en-US"/>
        </a:p>
      </dgm:t>
    </dgm:pt>
    <dgm:pt modelId="{D0676D16-C8CF-254A-8722-F9195384C41E}" type="pres">
      <dgm:prSet presAssocID="{43131502-9CAD-664B-B2D6-A3FD4FECB33A}" presName="Name0" presStyleCnt="0">
        <dgm:presLayoutVars>
          <dgm:dir/>
          <dgm:resizeHandles val="exact"/>
        </dgm:presLayoutVars>
      </dgm:prSet>
      <dgm:spPr/>
    </dgm:pt>
    <dgm:pt modelId="{C86377C4-C6A2-C64B-8065-C7453F3AC232}" type="pres">
      <dgm:prSet presAssocID="{B0F81361-E6A2-3E4A-B526-1480C47DA5D0}" presName="node" presStyleLbl="node1" presStyleIdx="0" presStyleCnt="3" custScaleY="144137" custRadScaleRad="85027" custRadScaleInc="0">
        <dgm:presLayoutVars>
          <dgm:bulletEnabled val="1"/>
        </dgm:presLayoutVars>
      </dgm:prSet>
      <dgm:spPr>
        <a:prstGeom prst="ellipse">
          <a:avLst/>
        </a:prstGeom>
      </dgm:spPr>
    </dgm:pt>
    <dgm:pt modelId="{713456DA-8655-3043-880B-174BA06F1EA6}" type="pres">
      <dgm:prSet presAssocID="{8D733D8B-925F-E245-8E47-86FF2B80D142}" presName="sibTrans" presStyleLbl="sibTrans2D1" presStyleIdx="0" presStyleCnt="3" custLinFactNeighborX="15370" custLinFactNeighborY="-34856"/>
      <dgm:spPr/>
    </dgm:pt>
    <dgm:pt modelId="{E4B40F41-F4D0-EA40-AAE6-7C8535560568}" type="pres">
      <dgm:prSet presAssocID="{8D733D8B-925F-E245-8E47-86FF2B80D142}" presName="connectorText" presStyleLbl="sibTrans2D1" presStyleIdx="0" presStyleCnt="3"/>
      <dgm:spPr/>
    </dgm:pt>
    <dgm:pt modelId="{47E2783F-29A1-4A47-A59B-558A2CA9FCF6}" type="pres">
      <dgm:prSet presAssocID="{C62DB250-3021-F141-AF96-54C76C4639E8}" presName="node" presStyleLbl="node1" presStyleIdx="1" presStyleCnt="3" custScaleY="158170" custRadScaleRad="90623" custRadScaleInc="-13501">
        <dgm:presLayoutVars>
          <dgm:bulletEnabled val="1"/>
        </dgm:presLayoutVars>
      </dgm:prSet>
      <dgm:spPr>
        <a:prstGeom prst="ellipse">
          <a:avLst/>
        </a:prstGeom>
      </dgm:spPr>
    </dgm:pt>
    <dgm:pt modelId="{35F559B7-2259-DA46-90EE-3073E35F39B1}" type="pres">
      <dgm:prSet presAssocID="{A293ACFC-FFB8-CF4E-ADD3-25BE305808A1}" presName="sibTrans" presStyleLbl="sibTrans2D1" presStyleIdx="1" presStyleCnt="3" custScaleX="124199" custLinFactNeighborX="1194" custLinFactNeighborY="-44003"/>
      <dgm:spPr/>
    </dgm:pt>
    <dgm:pt modelId="{16F120F2-ECD6-C64D-9C7C-32CDAFE713E7}" type="pres">
      <dgm:prSet presAssocID="{A293ACFC-FFB8-CF4E-ADD3-25BE305808A1}" presName="connectorText" presStyleLbl="sibTrans2D1" presStyleIdx="1" presStyleCnt="3"/>
      <dgm:spPr/>
    </dgm:pt>
    <dgm:pt modelId="{3B794C02-156E-DF42-9374-BDA0A913E136}" type="pres">
      <dgm:prSet presAssocID="{CFFF4AE2-C053-2946-A10B-AF8E0D8CF68F}" presName="node" presStyleLbl="node1" presStyleIdx="2" presStyleCnt="3" custScaleY="157971" custRadScaleRad="93148" custRadScaleInc="14596">
        <dgm:presLayoutVars>
          <dgm:bulletEnabled val="1"/>
        </dgm:presLayoutVars>
      </dgm:prSet>
      <dgm:spPr>
        <a:prstGeom prst="ellipse">
          <a:avLst/>
        </a:prstGeom>
      </dgm:spPr>
    </dgm:pt>
    <dgm:pt modelId="{576832A0-5E49-8E47-B42C-0C4322342649}" type="pres">
      <dgm:prSet presAssocID="{6986C903-F112-2041-B431-47FD1CF593FE}" presName="sibTrans" presStyleLbl="sibTrans2D1" presStyleIdx="2" presStyleCnt="3" custLinFactNeighborX="-15754" custLinFactNeighborY="-39080"/>
      <dgm:spPr/>
    </dgm:pt>
    <dgm:pt modelId="{EBF6978F-96F6-CF45-8923-2DE64D1B1941}" type="pres">
      <dgm:prSet presAssocID="{6986C903-F112-2041-B431-47FD1CF593FE}" presName="connectorText" presStyleLbl="sibTrans2D1" presStyleIdx="2" presStyleCnt="3"/>
      <dgm:spPr/>
    </dgm:pt>
  </dgm:ptLst>
  <dgm:cxnLst>
    <dgm:cxn modelId="{92A71B1C-F72D-5745-8FBA-6083E4DF363F}" type="presOf" srcId="{A293ACFC-FFB8-CF4E-ADD3-25BE305808A1}" destId="{16F120F2-ECD6-C64D-9C7C-32CDAFE713E7}" srcOrd="1" destOrd="0" presId="urn:microsoft.com/office/officeart/2005/8/layout/cycle7"/>
    <dgm:cxn modelId="{479A5E2F-E183-C346-A31E-6A41564EF41E}" type="presOf" srcId="{8D733D8B-925F-E245-8E47-86FF2B80D142}" destId="{713456DA-8655-3043-880B-174BA06F1EA6}" srcOrd="0" destOrd="0" presId="urn:microsoft.com/office/officeart/2005/8/layout/cycle7"/>
    <dgm:cxn modelId="{4EE8A835-D5A2-C643-92D0-556B5CBFD789}" type="presOf" srcId="{B0F81361-E6A2-3E4A-B526-1480C47DA5D0}" destId="{C86377C4-C6A2-C64B-8065-C7453F3AC232}" srcOrd="0" destOrd="0" presId="urn:microsoft.com/office/officeart/2005/8/layout/cycle7"/>
    <dgm:cxn modelId="{FE0FD435-7EDC-2141-93C1-7AF5F6D291B2}" type="presOf" srcId="{A293ACFC-FFB8-CF4E-ADD3-25BE305808A1}" destId="{35F559B7-2259-DA46-90EE-3073E35F39B1}" srcOrd="0" destOrd="0" presId="urn:microsoft.com/office/officeart/2005/8/layout/cycle7"/>
    <dgm:cxn modelId="{62A4D23C-4147-0244-B725-5162C2683485}" type="presOf" srcId="{C62DB250-3021-F141-AF96-54C76C4639E8}" destId="{47E2783F-29A1-4A47-A59B-558A2CA9FCF6}" srcOrd="0" destOrd="0" presId="urn:microsoft.com/office/officeart/2005/8/layout/cycle7"/>
    <dgm:cxn modelId="{366C1B41-1182-A04F-AB79-9EC05E7F62F4}" type="presOf" srcId="{8D733D8B-925F-E245-8E47-86FF2B80D142}" destId="{E4B40F41-F4D0-EA40-AAE6-7C8535560568}" srcOrd="1" destOrd="0" presId="urn:microsoft.com/office/officeart/2005/8/layout/cycle7"/>
    <dgm:cxn modelId="{A044CD5B-DAFF-C54A-8D1C-D674607D8231}" type="presOf" srcId="{6986C903-F112-2041-B431-47FD1CF593FE}" destId="{EBF6978F-96F6-CF45-8923-2DE64D1B1941}" srcOrd="1" destOrd="0" presId="urn:microsoft.com/office/officeart/2005/8/layout/cycle7"/>
    <dgm:cxn modelId="{24D6C273-D4F8-ED49-BAD3-A4C7244A4676}" type="presOf" srcId="{43131502-9CAD-664B-B2D6-A3FD4FECB33A}" destId="{D0676D16-C8CF-254A-8722-F9195384C41E}" srcOrd="0" destOrd="0" presId="urn:microsoft.com/office/officeart/2005/8/layout/cycle7"/>
    <dgm:cxn modelId="{A2655480-1826-954D-8370-A2293B87125F}" srcId="{43131502-9CAD-664B-B2D6-A3FD4FECB33A}" destId="{B0F81361-E6A2-3E4A-B526-1480C47DA5D0}" srcOrd="0" destOrd="0" parTransId="{85A4F5C1-337F-7742-A46A-69D35A42F94A}" sibTransId="{8D733D8B-925F-E245-8E47-86FF2B80D142}"/>
    <dgm:cxn modelId="{FB320D8D-F022-2F43-A3D7-808D8B22FF95}" type="presOf" srcId="{CFFF4AE2-C053-2946-A10B-AF8E0D8CF68F}" destId="{3B794C02-156E-DF42-9374-BDA0A913E136}" srcOrd="0" destOrd="0" presId="urn:microsoft.com/office/officeart/2005/8/layout/cycle7"/>
    <dgm:cxn modelId="{19BB5D9B-8A9C-5348-A315-5FF88A682B20}" srcId="{43131502-9CAD-664B-B2D6-A3FD4FECB33A}" destId="{C62DB250-3021-F141-AF96-54C76C4639E8}" srcOrd="1" destOrd="0" parTransId="{E3F2425D-A766-E547-941B-E2D2AC5D9603}" sibTransId="{A293ACFC-FFB8-CF4E-ADD3-25BE305808A1}"/>
    <dgm:cxn modelId="{FC11D3D2-3229-F644-B4F7-BB0FDCCDBB8E}" type="presOf" srcId="{6986C903-F112-2041-B431-47FD1CF593FE}" destId="{576832A0-5E49-8E47-B42C-0C4322342649}" srcOrd="0" destOrd="0" presId="urn:microsoft.com/office/officeart/2005/8/layout/cycle7"/>
    <dgm:cxn modelId="{D3AEBAFF-4358-2B46-9BE8-94E7582710D6}" srcId="{43131502-9CAD-664B-B2D6-A3FD4FECB33A}" destId="{CFFF4AE2-C053-2946-A10B-AF8E0D8CF68F}" srcOrd="2" destOrd="0" parTransId="{D8C37458-5968-EC44-94E9-BC24F66E2CC1}" sibTransId="{6986C903-F112-2041-B431-47FD1CF593FE}"/>
    <dgm:cxn modelId="{77DF71DA-A221-984A-9F73-8E7FB5FB5117}" type="presParOf" srcId="{D0676D16-C8CF-254A-8722-F9195384C41E}" destId="{C86377C4-C6A2-C64B-8065-C7453F3AC232}" srcOrd="0" destOrd="0" presId="urn:microsoft.com/office/officeart/2005/8/layout/cycle7"/>
    <dgm:cxn modelId="{436CE482-929A-684E-B0E1-65FCBA3E9642}" type="presParOf" srcId="{D0676D16-C8CF-254A-8722-F9195384C41E}" destId="{713456DA-8655-3043-880B-174BA06F1EA6}" srcOrd="1" destOrd="0" presId="urn:microsoft.com/office/officeart/2005/8/layout/cycle7"/>
    <dgm:cxn modelId="{5EC0C04F-248D-4B4B-BA43-31C4476D7C59}" type="presParOf" srcId="{713456DA-8655-3043-880B-174BA06F1EA6}" destId="{E4B40F41-F4D0-EA40-AAE6-7C8535560568}" srcOrd="0" destOrd="0" presId="urn:microsoft.com/office/officeart/2005/8/layout/cycle7"/>
    <dgm:cxn modelId="{1F73FFF1-F054-2348-AA64-FA70C4B827DB}" type="presParOf" srcId="{D0676D16-C8CF-254A-8722-F9195384C41E}" destId="{47E2783F-29A1-4A47-A59B-558A2CA9FCF6}" srcOrd="2" destOrd="0" presId="urn:microsoft.com/office/officeart/2005/8/layout/cycle7"/>
    <dgm:cxn modelId="{AB7F1B07-F206-374F-BE74-AA2B4C53A14D}" type="presParOf" srcId="{D0676D16-C8CF-254A-8722-F9195384C41E}" destId="{35F559B7-2259-DA46-90EE-3073E35F39B1}" srcOrd="3" destOrd="0" presId="urn:microsoft.com/office/officeart/2005/8/layout/cycle7"/>
    <dgm:cxn modelId="{305253D7-285A-C248-8152-01134A56C191}" type="presParOf" srcId="{35F559B7-2259-DA46-90EE-3073E35F39B1}" destId="{16F120F2-ECD6-C64D-9C7C-32CDAFE713E7}" srcOrd="0" destOrd="0" presId="urn:microsoft.com/office/officeart/2005/8/layout/cycle7"/>
    <dgm:cxn modelId="{0D414D43-4720-DE42-9C2C-3D96D6618224}" type="presParOf" srcId="{D0676D16-C8CF-254A-8722-F9195384C41E}" destId="{3B794C02-156E-DF42-9374-BDA0A913E136}" srcOrd="4" destOrd="0" presId="urn:microsoft.com/office/officeart/2005/8/layout/cycle7"/>
    <dgm:cxn modelId="{F0CA81A8-E1AD-D140-9D7B-3CB652205084}" type="presParOf" srcId="{D0676D16-C8CF-254A-8722-F9195384C41E}" destId="{576832A0-5E49-8E47-B42C-0C4322342649}" srcOrd="5" destOrd="0" presId="urn:microsoft.com/office/officeart/2005/8/layout/cycle7"/>
    <dgm:cxn modelId="{E486DFB9-27F4-7A49-8FE8-76B911168AB3}" type="presParOf" srcId="{576832A0-5E49-8E47-B42C-0C4322342649}" destId="{EBF6978F-96F6-CF45-8923-2DE64D1B1941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A53F4-AADF-4B13-ABF3-B97A21CDFE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1E442-3B1B-42D0-B064-848C075D5C36}">
      <dgm:prSet custT="1"/>
      <dgm:spPr/>
      <dgm:t>
        <a:bodyPr/>
        <a:lstStyle/>
        <a:p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使課程有自選亦有專題探討環節，務求「廣」、「專」兼備</a:t>
          </a:r>
          <a:endParaRPr lang="en-US" sz="2000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00BC4D2-7D6F-46DC-9850-6973F3217ECF}" type="parTrans" cxnId="{62CFBD08-EA7D-47A8-97C4-50BE8322F959}">
      <dgm:prSet/>
      <dgm:spPr/>
      <dgm:t>
        <a:bodyPr/>
        <a:lstStyle/>
        <a:p>
          <a:endParaRPr lang="en-US"/>
        </a:p>
      </dgm:t>
    </dgm:pt>
    <dgm:pt modelId="{4172C688-B81C-4AA2-9CD0-1C3759D1ECF4}" type="sibTrans" cxnId="{62CFBD08-EA7D-47A8-97C4-50BE8322F959}">
      <dgm:prSet/>
      <dgm:spPr/>
      <dgm:t>
        <a:bodyPr/>
        <a:lstStyle/>
        <a:p>
          <a:endParaRPr lang="en-US"/>
        </a:p>
      </dgm:t>
    </dgm:pt>
    <dgm:pt modelId="{A091C8B8-0C76-4344-8365-2BC77EC71816}">
      <dgm:prSet custT="1"/>
      <dgm:spPr/>
      <dgm:t>
        <a:bodyPr/>
        <a:lstStyle/>
        <a:p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這兩個專題都是社會學熱門題材，且是社會發展中重要項目，若同學對這些範圍有認識，對就業很有幫助。</a:t>
          </a:r>
          <a:endParaRPr lang="en-US" sz="20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DEF8C96-C386-4650-9CC3-49B2C14057F6}" type="parTrans" cxnId="{41D86709-FC6E-484E-B042-B5B130C7E868}">
      <dgm:prSet/>
      <dgm:spPr/>
      <dgm:t>
        <a:bodyPr/>
        <a:lstStyle/>
        <a:p>
          <a:endParaRPr lang="en-US"/>
        </a:p>
      </dgm:t>
    </dgm:pt>
    <dgm:pt modelId="{10B18C0F-D558-49B0-BA12-1CA32B010C98}" type="sibTrans" cxnId="{41D86709-FC6E-484E-B042-B5B130C7E868}">
      <dgm:prSet/>
      <dgm:spPr/>
      <dgm:t>
        <a:bodyPr/>
        <a:lstStyle/>
        <a:p>
          <a:endParaRPr lang="en-US"/>
        </a:p>
      </dgm:t>
    </dgm:pt>
    <dgm:pt modelId="{2BA74CB7-280F-4118-B502-80037F62ED90}">
      <dgm:prSet custT="1"/>
      <dgm:spPr/>
      <dgm:t>
        <a:bodyPr/>
        <a:lstStyle/>
        <a:p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既有兩個選修實習課程</a:t>
          </a:r>
          <a:r>
            <a:rPr lang="zh-HK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（</a:t>
          </a:r>
          <a:r>
            <a:rPr lang="en-HK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Service Learning; Enterprise Learning</a:t>
          </a:r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）</a:t>
          </a:r>
          <a:r>
            <a:rPr lang="en-HK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可與專題範圍掛鈎，爭取相關機構實習經驗，有助畢業後在專題範圍內找工作。</a:t>
          </a:r>
          <a:endParaRPr lang="en-US" sz="20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4EB5C2B-FC7B-4C12-9F00-E8DA3BA56C95}" type="parTrans" cxnId="{B6164205-F1CD-4AD3-8252-7708C74A0E5E}">
      <dgm:prSet/>
      <dgm:spPr/>
      <dgm:t>
        <a:bodyPr/>
        <a:lstStyle/>
        <a:p>
          <a:endParaRPr lang="en-US"/>
        </a:p>
      </dgm:t>
    </dgm:pt>
    <dgm:pt modelId="{4E130D2D-BCDD-463D-B264-F177CCB8FBCB}" type="sibTrans" cxnId="{B6164205-F1CD-4AD3-8252-7708C74A0E5E}">
      <dgm:prSet/>
      <dgm:spPr/>
      <dgm:t>
        <a:bodyPr/>
        <a:lstStyle/>
        <a:p>
          <a:endParaRPr lang="en-US"/>
        </a:p>
      </dgm:t>
    </dgm:pt>
    <dgm:pt modelId="{C61672A2-8227-9743-ACDA-7872416474F3}" type="pres">
      <dgm:prSet presAssocID="{362A53F4-AADF-4B13-ABF3-B97A21CDFEB6}" presName="linear" presStyleCnt="0">
        <dgm:presLayoutVars>
          <dgm:animLvl val="lvl"/>
          <dgm:resizeHandles val="exact"/>
        </dgm:presLayoutVars>
      </dgm:prSet>
      <dgm:spPr/>
    </dgm:pt>
    <dgm:pt modelId="{AC1112D5-C018-2E4C-B390-3B728B283487}" type="pres">
      <dgm:prSet presAssocID="{5901E442-3B1B-42D0-B064-848C075D5C36}" presName="parentText" presStyleLbl="node1" presStyleIdx="0" presStyleCnt="3" custScaleY="75488" custLinFactY="-11516" custLinFactNeighborX="-1020" custLinFactNeighborY="-100000">
        <dgm:presLayoutVars>
          <dgm:chMax val="0"/>
          <dgm:bulletEnabled val="1"/>
        </dgm:presLayoutVars>
      </dgm:prSet>
      <dgm:spPr/>
    </dgm:pt>
    <dgm:pt modelId="{1E0FC5B5-8D86-AC4B-93D0-7DF9D00EC81A}" type="pres">
      <dgm:prSet presAssocID="{4172C688-B81C-4AA2-9CD0-1C3759D1ECF4}" presName="spacer" presStyleCnt="0"/>
      <dgm:spPr/>
    </dgm:pt>
    <dgm:pt modelId="{77221AE1-8017-1041-A388-7F2E1C9B05E9}" type="pres">
      <dgm:prSet presAssocID="{A091C8B8-0C76-4344-8365-2BC77EC71816}" presName="parentText" presStyleLbl="node1" presStyleIdx="1" presStyleCnt="3" custScaleY="80212" custLinFactY="-4851" custLinFactNeighborY="-100000">
        <dgm:presLayoutVars>
          <dgm:chMax val="0"/>
          <dgm:bulletEnabled val="1"/>
        </dgm:presLayoutVars>
      </dgm:prSet>
      <dgm:spPr/>
    </dgm:pt>
    <dgm:pt modelId="{815AC348-1427-9B42-9EBD-A0AEE997DD60}" type="pres">
      <dgm:prSet presAssocID="{10B18C0F-D558-49B0-BA12-1CA32B010C98}" presName="spacer" presStyleCnt="0"/>
      <dgm:spPr/>
    </dgm:pt>
    <dgm:pt modelId="{868B3977-5EA5-294E-9917-C4859C2C4F90}" type="pres">
      <dgm:prSet presAssocID="{2BA74CB7-280F-4118-B502-80037F62ED90}" presName="parentText" presStyleLbl="node1" presStyleIdx="2" presStyleCnt="3" custLinFactY="-1994" custLinFactNeighborY="-100000">
        <dgm:presLayoutVars>
          <dgm:chMax val="0"/>
          <dgm:bulletEnabled val="1"/>
        </dgm:presLayoutVars>
      </dgm:prSet>
      <dgm:spPr/>
    </dgm:pt>
  </dgm:ptLst>
  <dgm:cxnLst>
    <dgm:cxn modelId="{B6164205-F1CD-4AD3-8252-7708C74A0E5E}" srcId="{362A53F4-AADF-4B13-ABF3-B97A21CDFEB6}" destId="{2BA74CB7-280F-4118-B502-80037F62ED90}" srcOrd="2" destOrd="0" parTransId="{94EB5C2B-FC7B-4C12-9F00-E8DA3BA56C95}" sibTransId="{4E130D2D-BCDD-463D-B264-F177CCB8FBCB}"/>
    <dgm:cxn modelId="{62CFBD08-EA7D-47A8-97C4-50BE8322F959}" srcId="{362A53F4-AADF-4B13-ABF3-B97A21CDFEB6}" destId="{5901E442-3B1B-42D0-B064-848C075D5C36}" srcOrd="0" destOrd="0" parTransId="{900BC4D2-7D6F-46DC-9850-6973F3217ECF}" sibTransId="{4172C688-B81C-4AA2-9CD0-1C3759D1ECF4}"/>
    <dgm:cxn modelId="{41D86709-FC6E-484E-B042-B5B130C7E868}" srcId="{362A53F4-AADF-4B13-ABF3-B97A21CDFEB6}" destId="{A091C8B8-0C76-4344-8365-2BC77EC71816}" srcOrd="1" destOrd="0" parTransId="{ADEF8C96-C386-4650-9CC3-49B2C14057F6}" sibTransId="{10B18C0F-D558-49B0-BA12-1CA32B010C98}"/>
    <dgm:cxn modelId="{D800E249-BE36-CF49-A695-BCA24CA362EE}" type="presOf" srcId="{362A53F4-AADF-4B13-ABF3-B97A21CDFEB6}" destId="{C61672A2-8227-9743-ACDA-7872416474F3}" srcOrd="0" destOrd="0" presId="urn:microsoft.com/office/officeart/2005/8/layout/vList2"/>
    <dgm:cxn modelId="{6C0BC864-AEB5-5946-9D1E-2563022BBA82}" type="presOf" srcId="{2BA74CB7-280F-4118-B502-80037F62ED90}" destId="{868B3977-5EA5-294E-9917-C4859C2C4F90}" srcOrd="0" destOrd="0" presId="urn:microsoft.com/office/officeart/2005/8/layout/vList2"/>
    <dgm:cxn modelId="{825A00C0-D105-0245-AE90-21F110826AB3}" type="presOf" srcId="{5901E442-3B1B-42D0-B064-848C075D5C36}" destId="{AC1112D5-C018-2E4C-B390-3B728B283487}" srcOrd="0" destOrd="0" presId="urn:microsoft.com/office/officeart/2005/8/layout/vList2"/>
    <dgm:cxn modelId="{35E50EC6-162A-C14E-9810-6CFE5837D1E8}" type="presOf" srcId="{A091C8B8-0C76-4344-8365-2BC77EC71816}" destId="{77221AE1-8017-1041-A388-7F2E1C9B05E9}" srcOrd="0" destOrd="0" presId="urn:microsoft.com/office/officeart/2005/8/layout/vList2"/>
    <dgm:cxn modelId="{B7D34197-A923-EE4D-926C-FF73A21E82F2}" type="presParOf" srcId="{C61672A2-8227-9743-ACDA-7872416474F3}" destId="{AC1112D5-C018-2E4C-B390-3B728B283487}" srcOrd="0" destOrd="0" presId="urn:microsoft.com/office/officeart/2005/8/layout/vList2"/>
    <dgm:cxn modelId="{0D2BE0D9-0FD6-C440-8AF0-CE559601AFF2}" type="presParOf" srcId="{C61672A2-8227-9743-ACDA-7872416474F3}" destId="{1E0FC5B5-8D86-AC4B-93D0-7DF9D00EC81A}" srcOrd="1" destOrd="0" presId="urn:microsoft.com/office/officeart/2005/8/layout/vList2"/>
    <dgm:cxn modelId="{39A436CA-7CFB-BC4A-A4EB-8215B12EC8EA}" type="presParOf" srcId="{C61672A2-8227-9743-ACDA-7872416474F3}" destId="{77221AE1-8017-1041-A388-7F2E1C9B05E9}" srcOrd="2" destOrd="0" presId="urn:microsoft.com/office/officeart/2005/8/layout/vList2"/>
    <dgm:cxn modelId="{94B3E377-925F-C546-A309-59BA85BA20A9}" type="presParOf" srcId="{C61672A2-8227-9743-ACDA-7872416474F3}" destId="{815AC348-1427-9B42-9EBD-A0AEE997DD60}" srcOrd="3" destOrd="0" presId="urn:microsoft.com/office/officeart/2005/8/layout/vList2"/>
    <dgm:cxn modelId="{B8EA7D6F-6EA1-B94F-BFCE-FFA223C5CE13}" type="presParOf" srcId="{C61672A2-8227-9743-ACDA-7872416474F3}" destId="{868B3977-5EA5-294E-9917-C4859C2C4F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377C4-C6A2-C64B-8065-C7453F3AC232}">
      <dsp:nvSpPr>
        <dsp:cNvPr id="0" name=""/>
        <dsp:cNvSpPr/>
      </dsp:nvSpPr>
      <dsp:spPr>
        <a:xfrm>
          <a:off x="2111174" y="31841"/>
          <a:ext cx="2066647" cy="14894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b="1" u="sng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A</a:t>
          </a:r>
          <a:r>
            <a:rPr lang="en-HK" sz="2000" b="1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cademic Training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學術訓練</a:t>
          </a:r>
          <a:endParaRPr lang="zh-TW" altLang="en-US" sz="2000" kern="1200" dirty="0"/>
        </a:p>
      </dsp:txBody>
      <dsp:txXfrm>
        <a:off x="2413827" y="249959"/>
        <a:ext cx="1461341" cy="1053165"/>
      </dsp:txXfrm>
    </dsp:sp>
    <dsp:sp modelId="{713456DA-8655-3043-880B-174BA06F1EA6}">
      <dsp:nvSpPr>
        <dsp:cNvPr id="0" name=""/>
        <dsp:cNvSpPr/>
      </dsp:nvSpPr>
      <dsp:spPr>
        <a:xfrm rot="3282980">
          <a:off x="3682694" y="1603930"/>
          <a:ext cx="763600" cy="3616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3791193" y="1676263"/>
        <a:ext cx="546602" cy="216997"/>
      </dsp:txXfrm>
    </dsp:sp>
    <dsp:sp modelId="{47E2783F-29A1-4A47-A59B-558A2CA9FCF6}">
      <dsp:nvSpPr>
        <dsp:cNvPr id="0" name=""/>
        <dsp:cNvSpPr/>
      </dsp:nvSpPr>
      <dsp:spPr>
        <a:xfrm>
          <a:off x="3767740" y="2300404"/>
          <a:ext cx="2066647" cy="163440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2200" b="1" u="sng" kern="1200" dirty="0">
            <a:effectLst/>
            <a:latin typeface="Times New Roman" panose="02020603050405020304" pitchFamily="18" charset="0"/>
            <a:ea typeface="PMingLiU"/>
            <a:cs typeface="Times New Roman" panose="02020603050405020304" pitchFamily="18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b="1" u="sng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P</a:t>
          </a:r>
          <a:r>
            <a:rPr lang="en-HK" sz="2000" b="1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ractical Experience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實習經驗</a:t>
          </a:r>
          <a:endParaRPr lang="en-HK" sz="2000" b="1" kern="1200" dirty="0">
            <a:effectLst/>
            <a:latin typeface="Calibri" panose="020F0502020204030204" pitchFamily="34" charset="0"/>
            <a:ea typeface="PMingLiU"/>
            <a:cs typeface="Times New Roman" panose="02020603050405020304" pitchFamily="18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 dirty="0"/>
        </a:p>
      </dsp:txBody>
      <dsp:txXfrm>
        <a:off x="4070393" y="2539758"/>
        <a:ext cx="1461341" cy="1155700"/>
      </dsp:txXfrm>
    </dsp:sp>
    <dsp:sp modelId="{35F559B7-2259-DA46-90EE-3073E35F39B1}">
      <dsp:nvSpPr>
        <dsp:cNvPr id="0" name=""/>
        <dsp:cNvSpPr/>
      </dsp:nvSpPr>
      <dsp:spPr>
        <a:xfrm rot="10801037">
          <a:off x="2652476" y="2777126"/>
          <a:ext cx="948384" cy="3616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 rot="10800000">
        <a:off x="2760975" y="2849459"/>
        <a:ext cx="731386" cy="216997"/>
      </dsp:txXfrm>
    </dsp:sp>
    <dsp:sp modelId="{3B794C02-156E-DF42-9374-BDA0A913E136}">
      <dsp:nvSpPr>
        <dsp:cNvPr id="0" name=""/>
        <dsp:cNvSpPr/>
      </dsp:nvSpPr>
      <dsp:spPr>
        <a:xfrm>
          <a:off x="400715" y="2300417"/>
          <a:ext cx="2066647" cy="1632351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b="1" u="sng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R</a:t>
          </a:r>
          <a:r>
            <a:rPr lang="en-HK" sz="2000" b="1" kern="1200" dirty="0">
              <a:effectLst/>
              <a:latin typeface="Times New Roman" panose="02020603050405020304" pitchFamily="18" charset="0"/>
              <a:ea typeface="PMingLiU"/>
              <a:cs typeface="Times New Roman" panose="02020603050405020304" pitchFamily="18" charset="0"/>
            </a:rPr>
            <a:t>esearch Skills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rPr>
            <a:t>研究技術</a:t>
          </a:r>
          <a:endParaRPr lang="zh-TW" altLang="en-US" sz="2000" kern="1200" dirty="0"/>
        </a:p>
      </dsp:txBody>
      <dsp:txXfrm>
        <a:off x="703368" y="2539469"/>
        <a:ext cx="1461341" cy="1154247"/>
      </dsp:txXfrm>
    </dsp:sp>
    <dsp:sp modelId="{576832A0-5E49-8E47-B42C-0C4322342649}">
      <dsp:nvSpPr>
        <dsp:cNvPr id="0" name=""/>
        <dsp:cNvSpPr/>
      </dsp:nvSpPr>
      <dsp:spPr>
        <a:xfrm rot="18369895">
          <a:off x="1813292" y="1588660"/>
          <a:ext cx="763600" cy="3616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1921791" y="1660993"/>
        <a:ext cx="546602" cy="216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112D5-C018-2E4C-B390-3B728B283487}">
      <dsp:nvSpPr>
        <dsp:cNvPr id="0" name=""/>
        <dsp:cNvSpPr/>
      </dsp:nvSpPr>
      <dsp:spPr>
        <a:xfrm>
          <a:off x="0" y="258051"/>
          <a:ext cx="7662442" cy="113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使課程有自選亦有專題探討環節，務求「廣」、「專」兼備</a:t>
          </a:r>
          <a:endParaRPr lang="en-US" sz="2000" kern="1200" dirty="0">
            <a:solidFill>
              <a:schemeClr val="tx1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55187" y="313238"/>
        <a:ext cx="7552068" cy="1020134"/>
      </dsp:txXfrm>
    </dsp:sp>
    <dsp:sp modelId="{77221AE1-8017-1041-A388-7F2E1C9B05E9}">
      <dsp:nvSpPr>
        <dsp:cNvPr id="0" name=""/>
        <dsp:cNvSpPr/>
      </dsp:nvSpPr>
      <dsp:spPr>
        <a:xfrm>
          <a:off x="0" y="1672695"/>
          <a:ext cx="7662442" cy="1201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這兩個專題都是社會學熱門題材，且是社會發展中重要項目，若同學對這些範圍有認識，對就業很有幫助。</a:t>
          </a:r>
          <a:endParaRPr lang="en-US" sz="20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58640" y="1731335"/>
        <a:ext cx="7545162" cy="1083974"/>
      </dsp:txXfrm>
    </dsp:sp>
    <dsp:sp modelId="{868B3977-5EA5-294E-9917-C4859C2C4F90}">
      <dsp:nvSpPr>
        <dsp:cNvPr id="0" name=""/>
        <dsp:cNvSpPr/>
      </dsp:nvSpPr>
      <dsp:spPr>
        <a:xfrm>
          <a:off x="0" y="3101056"/>
          <a:ext cx="7662442" cy="149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既有兩個選修實習課程</a:t>
          </a:r>
          <a:r>
            <a:rPr lang="zh-HK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（</a:t>
          </a:r>
          <a:r>
            <a:rPr lang="en-HK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Service Learning; Enterprise Learning</a:t>
          </a: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）</a:t>
          </a:r>
          <a:r>
            <a:rPr lang="en-HK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可與專題範圍掛鈎，爭取相關機構實習經驗，有助畢業後在專題範圍內找工作。</a:t>
          </a:r>
          <a:endParaRPr lang="en-US" sz="20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3107" y="3174163"/>
        <a:ext cx="7516228" cy="135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11B01F-B46F-4A86-AF60-9238890C2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89883-BB43-4ACA-B480-A210F2A72A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3B50-9CA7-4B21-8308-984FC4109696}" type="datetimeFigureOut">
              <a:rPr lang="en-HK" smtClean="0"/>
              <a:t>9/8/2025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09C13-845E-4A45-AB2C-6C6320CD55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97D07-5303-4286-8526-4B3918F5EC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71F4-09F8-47AE-B7C7-76250D54216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439941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B2FA4-069B-4FF5-8AFD-7BB5C550BE35}" type="datetimeFigureOut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DA2D-ABBA-4761-866E-5767442B4B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5291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ABDC6-3033-90BE-4F7D-0AB3B849B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86D4E77-9915-681A-FB3F-0AA1522C0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19B7BC-A8DA-A4A9-171B-BFF38A9C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1C5-0B2B-49C1-A502-DA161BD01CC7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F69B87-D27A-7ED2-DD0D-B2D50692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6840CD-75F4-4298-9966-767DB4FE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624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CF2E92-B92B-CE80-0832-08D00F55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13FABE-59E1-47C1-8E73-5D338A25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0431B1-02A3-8446-899A-C75DAFCC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4-3FF9-44E5-A2C8-5D8337D02A40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3214CF-D3F3-4680-8F36-A0F8EBC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752D9C-8335-B276-0C45-987909FB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2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F7F0AA-B4F8-DF4E-2085-F70EEDAE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3192AD-174D-E5BB-CB47-8A56B14E6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DCB72F-73EE-2093-5A3C-54FCD7A8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00F9-E5BB-4FB0-BCF4-CE24E08F736E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C01349-4330-B7FA-EB61-FAE957DD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EDF38D-99A7-8457-B63C-8DF246D5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2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F9987-09DA-2EB5-F3C3-4F021E4C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BA4686-C34A-685E-D8B1-909CEEFC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E8FB41-16DD-E1BA-9CFD-4CF23B8C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B6678C-0BC7-ECB0-72B8-6902436E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F9C4AB-7EC2-A176-8EB3-601A507D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9254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0E68D-150D-1CD2-A71B-03E0E91B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EF218F-3D17-644D-7933-6AA0D3BA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3DBCB4-8C4B-58B3-A002-66461223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0230-FFFD-4183-883D-E4D45B1E743F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DF1E72-7BCB-A2A0-8BAE-EA7E4F7A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406EA8-1EA8-E1CC-87C5-9323BB04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1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A48B8-AE98-5A7D-4CB4-F8152112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37A73B-2A2D-21B4-A694-40ADE2BC3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5D02D5-D7E0-7980-7C59-0A2FCF845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FFC52C-8DEF-181A-B5F8-D4D6F77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CCA33F-BC6D-DA02-578D-A23C2E37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7EF65D-C8C1-D223-0647-E6028EDB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33696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16A84-49EE-FB4C-8FD1-75252D9D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8BA716-A8B3-942C-6B49-3DF614A5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A5F2C3-27DF-F866-3ECC-46C69DAD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36293FC-8EAE-BDD6-1455-6A352ABA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CD616B-A52B-810A-D7CE-402A957CA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27163B-3F30-B691-5174-DE3D5DBF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2DA579-B293-FD5F-625F-34EBD561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4BEC5B6-0EF3-107F-37A7-B3E3A185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91758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01D4F1-8ABF-4D5B-6695-90B209D0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3DF93E-F1D4-3971-3EE1-EAB520F4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4D19-DA92-4129-BEC3-31671FBD0C1A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059278-3D8B-8D2B-A3AC-45BB8DD7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ECBFBD-A8D5-4E67-6652-B9B053BB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53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6556144-2CE8-3CB2-3862-913C23E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05D-A667-4563-961E-B8E55FE81B98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C9D40E-7222-DFBA-5A59-473AB4A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ACD424-20D2-C034-6EF3-6F9908FD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08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52A461-A71A-A320-6402-A9ABE512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5376CF-D80E-5347-0FE1-765C0405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8829F0-B1D3-EE0F-C7F7-B6B732FD1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FD7454-A287-9D58-2D38-79DEBCE5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D4353C-7009-32C2-3ABB-862A191C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99B68B-9AB6-6D26-E24B-CB3CC06B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64932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38252-6DC9-3EBE-3016-32E849A9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40554B0-A798-70B1-EBA3-FBD6BF245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928350-D6DD-19FE-5AEC-8A818F0A9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87C886-B07E-0C4C-853A-5880E8A5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A5EC06-7AD9-2172-89DD-8B02071B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C3D211-EA2C-4376-4F51-678F34C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51061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E524B4-921F-22DA-8256-0A1B90F5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E99C7D-DE7A-DA57-7676-2A282D8D0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063B67-A0D7-777A-F402-908165A1B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2DA-5EB0-4B01-A4C1-F34C29E2849D}" type="datetime1">
              <a:rPr lang="zh-HK" altLang="en-US" smtClean="0"/>
              <a:t>09/08/25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C3AFB1-3C33-6FC9-585B-10478062E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970DAC-B39A-F85C-4217-C222C6A70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1CD2-DC05-478F-AE0E-21825D30F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11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hksyu_sociology/" TargetMode="External"/><Relationship Id="rId2" Type="http://schemas.openxmlformats.org/officeDocument/2006/relationships/hyperlink" Target="https://sociology.hksyu.edu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DB0DF2B3-065D-EE67-909B-0325B478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" b="-1"/>
          <a:stretch/>
        </p:blipFill>
        <p:spPr>
          <a:xfrm>
            <a:off x="20" y="1110344"/>
            <a:ext cx="9143980" cy="3710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0BA5F6-712D-4FB3-9518-65EC83A2BDAD}"/>
              </a:ext>
            </a:extLst>
          </p:cNvPr>
          <p:cNvSpPr txBox="1"/>
          <p:nvPr/>
        </p:nvSpPr>
        <p:spPr>
          <a:xfrm>
            <a:off x="643467" y="4820958"/>
            <a:ext cx="8138579" cy="181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b="1" dirty="0">
                <a:ea typeface="Microsoft JhengHei" panose="020B0604030504040204" pitchFamily="34" charset="-120"/>
              </a:rPr>
              <a:t>Department of Sociology, HKSYU</a:t>
            </a:r>
          </a:p>
          <a:p>
            <a:pPr algn="ctr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ja-JP" sz="2800" b="1" dirty="0">
                <a:ea typeface="Microsoft JhengHei" panose="020B0604030504040204" pitchFamily="34" charset="-120"/>
              </a:rPr>
              <a:t>Introduction to </a:t>
            </a:r>
            <a:r>
              <a:rPr lang="en-US" altLang="ja-JP" sz="2800" b="1" dirty="0" err="1">
                <a:ea typeface="Microsoft JhengHei" panose="020B0604030504040204" pitchFamily="34" charset="-120"/>
              </a:rPr>
              <a:t>BSocSc</a:t>
            </a:r>
            <a:r>
              <a:rPr lang="en-US" altLang="ja-JP" sz="2800" b="1" dirty="0">
                <a:ea typeface="Microsoft JhengHei" panose="020B0604030504040204" pitchFamily="34" charset="-120"/>
              </a:rPr>
              <a:t> in Sociology </a:t>
            </a:r>
            <a:r>
              <a:rPr lang="en-US" altLang="ja-JP" sz="2800" b="1" dirty="0" err="1">
                <a:ea typeface="Microsoft JhengHei" panose="020B0604030504040204" pitchFamily="34" charset="-120"/>
              </a:rPr>
              <a:t>programme</a:t>
            </a:r>
            <a:endParaRPr lang="en-US" altLang="ja-JP" sz="2800" b="1" dirty="0"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b="1" dirty="0">
                <a:ea typeface="Microsoft JhengHei" panose="020B0604030504040204" pitchFamily="34" charset="-120"/>
              </a:rPr>
              <a:t>September 2025</a:t>
            </a:r>
          </a:p>
        </p:txBody>
      </p:sp>
      <p:pic>
        <p:nvPicPr>
          <p:cNvPr id="1026" name="Picture 2" descr="http://www.hksyu.edu/sociology/Public/images/he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3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45A03F1-A320-4495-A401-ADCB4F4E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715170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en-US" altLang="zh-HK" smtClean="0"/>
              <a:pPr>
                <a:spcAft>
                  <a:spcPts val="600"/>
                </a:spcAft>
              </a:pPr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0283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2">
            <a:extLst>
              <a:ext uri="{FF2B5EF4-FFF2-40B4-BE49-F238E27FC236}">
                <a16:creationId xmlns:a16="http://schemas.microsoft.com/office/drawing/2014/main" id="{3444E704-FF25-7A92-5850-398896209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183607"/>
              </p:ext>
            </p:extLst>
          </p:nvPr>
        </p:nvGraphicFramePr>
        <p:xfrm>
          <a:off x="763929" y="1918330"/>
          <a:ext cx="7662442" cy="542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EAB997-6A15-40AB-AE3E-E355ED3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7151706"/>
            <a:ext cx="3240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zh-HK" altLang="en-US" smtClean="0"/>
              <a:pPr>
                <a:spcAft>
                  <a:spcPts val="600"/>
                </a:spcAft>
              </a:pPr>
              <a:t>10</a:t>
            </a:fld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B14318-E085-7EEC-62C5-1AFAAF094553}"/>
              </a:ext>
            </a:extLst>
          </p:cNvPr>
          <p:cNvSpPr txBox="1"/>
          <p:nvPr/>
        </p:nvSpPr>
        <p:spPr>
          <a:xfrm>
            <a:off x="486137" y="1380718"/>
            <a:ext cx="8403220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altLang="zh-TW" sz="2600" b="1" dirty="0">
                <a:ea typeface="Microsoft JhengHei" panose="020B0604030504040204" pitchFamily="34" charset="-120"/>
              </a:rPr>
              <a:t>Purposes of concentration</a:t>
            </a:r>
            <a:endParaRPr lang="en-HK" altLang="zh-TW" sz="2600" b="1" dirty="0"/>
          </a:p>
        </p:txBody>
      </p:sp>
      <p:pic>
        <p:nvPicPr>
          <p:cNvPr id="2" name="Picture 2" descr="http://www.hksyu.edu/sociology/Public/images/heard.jpg">
            <a:extLst>
              <a:ext uri="{FF2B5EF4-FFF2-40B4-BE49-F238E27FC236}">
                <a16:creationId xmlns:a16="http://schemas.microsoft.com/office/drawing/2014/main" id="{379E4A32-5FEE-348F-4CBA-E05BEB8E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2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DD9CD-DD6B-1043-006A-984F88C8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2D3FE6-67B9-1216-1912-4F6DE263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1657350"/>
            <a:ext cx="7841184" cy="474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b="1" u="sng" dirty="0">
                <a:solidFill>
                  <a:srgbClr val="0070C0"/>
                </a:solidFill>
                <a:ea typeface="Microsoft JhengHei" panose="020B0604030504040204" pitchFamily="34" charset="-120"/>
              </a:rPr>
              <a:t>Fourth year: 24 credits</a:t>
            </a:r>
            <a:endParaRPr lang="en-HK" altLang="zh-TW" sz="2200" b="1" u="sng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r>
              <a:rPr lang="en-US" altLang="zh-TW" sz="2200" b="1" dirty="0">
                <a:ea typeface="Microsoft JhengHei" panose="020B0604030504040204" pitchFamily="34" charset="-120"/>
              </a:rPr>
              <a:t>Compulsory courses: 3/6 credits </a:t>
            </a:r>
          </a:p>
          <a:p>
            <a:pPr lvl="2"/>
            <a:r>
              <a:rPr lang="en-US" altLang="zh-HK" sz="2200" dirty="0"/>
              <a:t>SOC400 Senior Seminar (3)</a:t>
            </a:r>
            <a:endParaRPr lang="zh-TW" altLang="zh-HK" sz="2200" dirty="0"/>
          </a:p>
          <a:p>
            <a:pPr lvl="2"/>
            <a:r>
              <a:rPr lang="en-US" altLang="zh-HK" sz="2200" dirty="0"/>
              <a:t>SOC401-2 </a:t>
            </a:r>
            <a:r>
              <a:rPr lang="en-US" altLang="zh-HK" sz="2200" dirty="0" err="1"/>
              <a:t>Honours</a:t>
            </a:r>
            <a:r>
              <a:rPr lang="en-US" altLang="zh-HK" sz="2200" dirty="0"/>
              <a:t> Project (6)</a:t>
            </a:r>
            <a:endParaRPr lang="en-US" altLang="zh-TW" sz="2200" dirty="0">
              <a:ea typeface="Microsoft JhengHei" panose="020B0604030504040204" pitchFamily="34" charset="-120"/>
            </a:endParaRPr>
          </a:p>
          <a:p>
            <a:r>
              <a:rPr lang="en-US" altLang="zh-HK" sz="2200" b="1" dirty="0"/>
              <a:t>Concentration Departmental Elective: 6 credits</a:t>
            </a:r>
          </a:p>
          <a:p>
            <a:r>
              <a:rPr lang="en-US" altLang="zh-HK" sz="2200" b="1" dirty="0"/>
              <a:t>Non-concentration Departmental Elective: 12/9 credits</a:t>
            </a:r>
          </a:p>
          <a:p>
            <a:pPr lvl="2"/>
            <a:r>
              <a:rPr lang="en-US" altLang="zh-HK" sz="2200" dirty="0"/>
              <a:t>Sociology of Organization, Evaluation Research, Economic Reform and Social Transformation in Contemporary China, Selected Topics etc.</a:t>
            </a:r>
            <a:endParaRPr lang="en-US" altLang="zh-HK" sz="2200" b="1" dirty="0"/>
          </a:p>
          <a:p>
            <a:r>
              <a:rPr lang="is-IS" altLang="zh-TW" sz="2200" b="1" dirty="0">
                <a:ea typeface="Microsoft JhengHei" panose="020B0604030504040204" pitchFamily="34" charset="-120"/>
              </a:rPr>
              <a:t>Free Electives: 3 credits</a:t>
            </a:r>
          </a:p>
          <a:p>
            <a:pPr marL="0" indent="0">
              <a:buNone/>
            </a:pP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HK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7E7F14-5EE9-ED92-ED6E-935353A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11</a:t>
            </a:fld>
            <a:endParaRPr lang="zh-HK" altLang="en-US"/>
          </a:p>
        </p:txBody>
      </p:sp>
      <p:pic>
        <p:nvPicPr>
          <p:cNvPr id="1026" name="Picture 2" descr="http://www.hksyu.edu/sociology/Public/images/heard.jpg">
            <a:extLst>
              <a:ext uri="{FF2B5EF4-FFF2-40B4-BE49-F238E27FC236}">
                <a16:creationId xmlns:a16="http://schemas.microsoft.com/office/drawing/2014/main" id="{16628C83-9F59-7B6C-557A-E63E1527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hksyu.edu/sociology/Public/images/heard.jpg">
            <a:extLst>
              <a:ext uri="{FF2B5EF4-FFF2-40B4-BE49-F238E27FC236}">
                <a16:creationId xmlns:a16="http://schemas.microsoft.com/office/drawing/2014/main" id="{047093AA-9020-2BF2-BEA7-D73593AA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5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0344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0343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4B238DC1-5AC5-BA33-0D70-5A6B6C60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1719941"/>
            <a:ext cx="7044316" cy="1330841"/>
          </a:xfrm>
        </p:spPr>
        <p:txBody>
          <a:bodyPr>
            <a:normAutofit/>
          </a:bodyPr>
          <a:lstStyle/>
          <a:p>
            <a:r>
              <a:rPr lang="en-US" altLang="zh-HK" b="1" dirty="0">
                <a:latin typeface="+mn-lt"/>
              </a:rPr>
              <a:t>Internship </a:t>
            </a:r>
            <a:endParaRPr lang="zh-HK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368" y="3172180"/>
            <a:ext cx="4765730" cy="4054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Microsoft JhengHei" panose="020B0604030504040204" pitchFamily="34" charset="-120"/>
              </a:rPr>
              <a:t>We provide credit-bearing courses in our </a:t>
            </a:r>
            <a:r>
              <a:rPr lang="en-US" altLang="zh-TW" sz="2200" dirty="0" err="1">
                <a:ea typeface="Microsoft JhengHei" panose="020B0604030504040204" pitchFamily="34" charset="-120"/>
              </a:rPr>
              <a:t>BSocSc</a:t>
            </a:r>
            <a:r>
              <a:rPr lang="en-US" altLang="zh-TW" sz="2200" dirty="0">
                <a:ea typeface="Microsoft JhengHei" panose="020B0604030504040204" pitchFamily="34" charset="-120"/>
              </a:rPr>
              <a:t> </a:t>
            </a:r>
            <a:r>
              <a:rPr lang="en-US" altLang="zh-TW" sz="2200" dirty="0" err="1">
                <a:ea typeface="Microsoft JhengHei" panose="020B0604030504040204" pitchFamily="34" charset="-120"/>
              </a:rPr>
              <a:t>programme</a:t>
            </a:r>
            <a:r>
              <a:rPr lang="en-US" altLang="zh-TW" sz="2200" dirty="0">
                <a:ea typeface="Microsoft JhengHei" panose="020B0604030504040204" pitchFamily="34" charset="-120"/>
              </a:rPr>
              <a:t>:</a:t>
            </a:r>
          </a:p>
          <a:p>
            <a:pPr marL="1028700" lvl="2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HK" sz="2200" dirty="0">
                <a:ea typeface="Microsoft JhengHei" panose="020B0604030504040204" pitchFamily="34" charset="-120"/>
              </a:rPr>
              <a:t>SOC490 </a:t>
            </a:r>
            <a:r>
              <a:rPr lang="en-US" sz="2200" dirty="0">
                <a:ea typeface="Microsoft JhengHei" panose="020B0604030504040204" pitchFamily="34" charset="-120"/>
              </a:rPr>
              <a:t>Work Placement</a:t>
            </a:r>
          </a:p>
          <a:p>
            <a:pPr marL="1028700" lvl="2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200" dirty="0">
                <a:ea typeface="Microsoft JhengHei" panose="020B0604030504040204" pitchFamily="34" charset="-120"/>
              </a:rPr>
              <a:t>SOC470 Service Learning</a:t>
            </a:r>
            <a:endParaRPr lang="en-US" sz="2200" dirty="0">
              <a:ea typeface="Microsoft JhengHei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Microsoft JhengHei" panose="020B0604030504040204" pitchFamily="34" charset="-120"/>
              </a:rPr>
              <a:t>Aims: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Microsoft JhengHei" panose="020B0604030504040204" pitchFamily="34" charset="-120"/>
              </a:rPr>
              <a:t>Experiential learning experience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Microsoft JhengHei" panose="020B0604030504040204" pitchFamily="34" charset="-120"/>
              </a:rPr>
              <a:t>Proactive learning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Microsoft JhengHei" panose="020B0604030504040204" pitchFamily="34" charset="-120"/>
              </a:rPr>
              <a:t>Be prepared for the job market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TW" sz="17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 descr="一張含有 文字, 字型, 筆跡, 圖形 的圖片&#10;&#10;自動產生的描述">
            <a:extLst>
              <a:ext uri="{FF2B5EF4-FFF2-40B4-BE49-F238E27FC236}">
                <a16:creationId xmlns:a16="http://schemas.microsoft.com/office/drawing/2014/main" id="{A8DE2BBB-3EA0-3A35-0379-1C1316B76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3" r="-1" b="20935"/>
          <a:stretch/>
        </p:blipFill>
        <p:spPr>
          <a:xfrm>
            <a:off x="5246109" y="4363568"/>
            <a:ext cx="3736880" cy="167152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7319758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 descr="http://www.hksyu.edu/sociology/Public/images/heard.jpg">
            <a:extLst>
              <a:ext uri="{FF2B5EF4-FFF2-40B4-BE49-F238E27FC236}">
                <a16:creationId xmlns:a16="http://schemas.microsoft.com/office/drawing/2014/main" id="{8D42061C-387F-18F7-E02F-5F5E8655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7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EA4E-FFE7-437E-9B49-AA73EB4C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646" y="746669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zh-HK" altLang="en-US" sz="100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12</a:t>
            </a:fld>
            <a:endParaRPr lang="zh-HK" altLang="en-U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KYWCA">
            <a:extLst>
              <a:ext uri="{FF2B5EF4-FFF2-40B4-BE49-F238E27FC236}">
                <a16:creationId xmlns:a16="http://schemas.microsoft.com/office/drawing/2014/main" id="{D6141275-3E91-50A3-3F78-493B02390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838" y="346167"/>
            <a:ext cx="2214558" cy="1588946"/>
          </a:xfrm>
          <a:prstGeom prst="rect">
            <a:avLst/>
          </a:prstGeom>
          <a:noFill/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60DB72E9-555F-3FE7-78DB-E38C2B5D3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156" y="897544"/>
            <a:ext cx="2438274" cy="445190"/>
          </a:xfrm>
          <a:prstGeom prst="rect">
            <a:avLst/>
          </a:prstGeom>
          <a:noFill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59DD418-88A2-4B65-9A47-D434E1DEE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329" y="911066"/>
            <a:ext cx="2465163" cy="415556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0568B01-6FB6-BDED-E30B-3E4852D33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508" y="2988613"/>
            <a:ext cx="2421217" cy="889797"/>
          </a:xfrm>
          <a:prstGeom prst="rect">
            <a:avLst/>
          </a:prstGeom>
          <a:noFill/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E3032F2-F7F8-BEAA-78F5-4EBBECDF6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66" y="5443645"/>
            <a:ext cx="2419328" cy="556445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345" y="2300641"/>
            <a:ext cx="3177655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3AF232C-80DA-3340-8C64-CA6D593F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426" y="4571548"/>
            <a:ext cx="2171382" cy="2171382"/>
          </a:xfrm>
          <a:prstGeom prst="rect">
            <a:avLst/>
          </a:prstGeom>
          <a:noFill/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5477" y="5336249"/>
            <a:ext cx="141952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999FF5-2087-3BE4-51EB-B5827EDA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9587" y="6080760"/>
            <a:ext cx="524728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en-US" altLang="zh-HK" sz="10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altLang="zh-HK" sz="10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3" name="圖片 12" descr="一張含有 圓形, 寫生, 手指虎 的圖片&#10;&#10;自動產生的描述">
            <a:extLst>
              <a:ext uri="{FF2B5EF4-FFF2-40B4-BE49-F238E27FC236}">
                <a16:creationId xmlns:a16="http://schemas.microsoft.com/office/drawing/2014/main" id="{809AA176-BE4F-577E-47CC-7720B0C06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94" y="2300641"/>
            <a:ext cx="3105720" cy="220275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798F08-A60F-94B3-41E7-54ECA1036416}"/>
              </a:ext>
            </a:extLst>
          </p:cNvPr>
          <p:cNvSpPr txBox="1"/>
          <p:nvPr/>
        </p:nvSpPr>
        <p:spPr>
          <a:xfrm>
            <a:off x="6096479" y="5426996"/>
            <a:ext cx="285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部份合作的社區組職</a:t>
            </a:r>
            <a:r>
              <a:rPr lang="en-US" altLang="zh-TW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社企</a:t>
            </a:r>
            <a:r>
              <a:rPr lang="en-US" altLang="zh-TW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</a:t>
            </a:r>
            <a:endParaRPr kumimoji="1" lang="zh-HK" altLang="en-US" sz="2200" dirty="0">
              <a:solidFill>
                <a:schemeClr val="bg1"/>
              </a:solidFill>
            </a:endParaRPr>
          </a:p>
        </p:txBody>
      </p:sp>
      <p:pic>
        <p:nvPicPr>
          <p:cNvPr id="21" name="圖片 20" descr="一張含有 文字, 字型, 標誌, 圖形 的圖片&#10;&#10;自動產生的描述">
            <a:extLst>
              <a:ext uri="{FF2B5EF4-FFF2-40B4-BE49-F238E27FC236}">
                <a16:creationId xmlns:a16="http://schemas.microsoft.com/office/drawing/2014/main" id="{7CC000F4-022A-F08B-1D51-06EC95760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15" y="3019826"/>
            <a:ext cx="257655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0344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0344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7EB308-7B99-B13D-378A-67A02799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70" y="1338767"/>
            <a:ext cx="5821634" cy="1110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+mn-lt"/>
                <a:ea typeface="Microsoft JhengHei" panose="020B0604030504040204" pitchFamily="34" charset="-120"/>
              </a:rPr>
              <a:t>Highlights of our teaching and learning approaches</a:t>
            </a:r>
            <a:endParaRPr kumimoji="1" lang="zh-HK" altLang="en-US" sz="2400" dirty="0"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45" name="內容版面配置區 2">
            <a:extLst>
              <a:ext uri="{FF2B5EF4-FFF2-40B4-BE49-F238E27FC236}">
                <a16:creationId xmlns:a16="http://schemas.microsoft.com/office/drawing/2014/main" id="{881797B7-14F5-1F11-DB97-FBEF0A305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2305212"/>
            <a:ext cx="5332023" cy="4679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7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dirty="0">
                <a:ea typeface="Microsoft JhengHei" panose="020B0604030504040204" pitchFamily="34" charset="-120"/>
                <a:sym typeface="Symbol" panose="05050102010706020507" pitchFamily="18" charset="2"/>
              </a:rPr>
              <a:t>Our department adopts “Outcome-Based Teaching and Learning” approach in our teaching: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ea typeface="Microsoft JhengHei" panose="020B0604030504040204" pitchFamily="34" charset="-120"/>
                <a:sym typeface="Symbol" panose="05050102010706020507" pitchFamily="18" charset="2"/>
              </a:rPr>
              <a:t>E.g. Fieldtrip, </a:t>
            </a:r>
            <a:r>
              <a:rPr lang="en-US" altLang="zh-CN" sz="2200" dirty="0" err="1">
                <a:ea typeface="Microsoft JhengHei" panose="020B0604030504040204" pitchFamily="34" charset="-120"/>
                <a:sym typeface="Symbol" panose="05050102010706020507" pitchFamily="18" charset="2"/>
              </a:rPr>
              <a:t>uReply</a:t>
            </a:r>
            <a:r>
              <a:rPr lang="en-US" altLang="zh-CN" sz="2200" dirty="0">
                <a:ea typeface="Microsoft JhengHei" panose="020B0604030504040204" pitchFamily="34" charset="-120"/>
                <a:sym typeface="Symbol" panose="05050102010706020507" pitchFamily="18" charset="2"/>
              </a:rPr>
              <a:t>, </a:t>
            </a:r>
            <a:r>
              <a:rPr lang="en-US" altLang="zh-CN" sz="2200" dirty="0" err="1">
                <a:ea typeface="Microsoft JhengHei" panose="020B0604030504040204" pitchFamily="34" charset="-120"/>
                <a:sym typeface="Symbol" panose="05050102010706020507" pitchFamily="18" charset="2"/>
              </a:rPr>
              <a:t>Crio</a:t>
            </a:r>
            <a:r>
              <a:rPr lang="en-US" altLang="zh-CN" sz="2200" dirty="0">
                <a:ea typeface="Microsoft JhengHei" panose="020B0604030504040204" pitchFamily="34" charset="-120"/>
                <a:sym typeface="Symbol" panose="05050102010706020507" pitchFamily="18" charset="2"/>
              </a:rPr>
              <a:t>, many other online interactive devices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dirty="0">
                <a:ea typeface="Microsoft JhengHei" panose="020B0604030504040204" pitchFamily="34" charset="-120"/>
                <a:sym typeface="Symbol" panose="05050102010706020507" pitchFamily="18" charset="2"/>
              </a:rPr>
              <a:t>International Exchange </a:t>
            </a:r>
            <a:r>
              <a:rPr lang="en-US" altLang="zh-CN" sz="2400" dirty="0" err="1">
                <a:ea typeface="Microsoft JhengHei" panose="020B0604030504040204" pitchFamily="34" charset="-120"/>
                <a:sym typeface="Symbol" panose="05050102010706020507" pitchFamily="18" charset="2"/>
              </a:rPr>
              <a:t>programme</a:t>
            </a:r>
            <a:endParaRPr lang="en-US" altLang="zh-CN" sz="2400" dirty="0">
              <a:ea typeface="Microsoft JhengHei" panose="020B0604030504040204" pitchFamily="34" charset="-120"/>
              <a:sym typeface="Symbol" panose="05050102010706020507" pitchFamily="18" charset="2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ea typeface="Microsoft JhengHei" panose="020B0604030504040204" pitchFamily="34" charset="-120"/>
                <a:sym typeface="Symbol" panose="05050102010706020507" pitchFamily="18" charset="2"/>
              </a:rPr>
              <a:t>E.g. Sweden, Canada, Taiwan, South Korea etc.</a:t>
            </a:r>
          </a:p>
        </p:txBody>
      </p:sp>
      <p:pic>
        <p:nvPicPr>
          <p:cNvPr id="9" name="圖片 8" descr="一張含有 人員, 室內, 服裝, 資料表 的圖片&#10;&#10;自動產生的描述">
            <a:extLst>
              <a:ext uri="{FF2B5EF4-FFF2-40B4-BE49-F238E27FC236}">
                <a16:creationId xmlns:a16="http://schemas.microsoft.com/office/drawing/2014/main" id="{E93D0FA5-9B04-2B78-BB65-35641EBE7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32187" b="-3"/>
          <a:stretch/>
        </p:blipFill>
        <p:spPr>
          <a:xfrm>
            <a:off x="6596985" y="3043232"/>
            <a:ext cx="2180230" cy="3021654"/>
          </a:xfrm>
          <a:prstGeom prst="rect">
            <a:avLst/>
          </a:prstGeom>
        </p:spPr>
      </p:pic>
      <p:pic>
        <p:nvPicPr>
          <p:cNvPr id="5" name="Picture 2" descr="http://www.hksyu.edu/sociology/Public/images/heard.jpg">
            <a:extLst>
              <a:ext uri="{FF2B5EF4-FFF2-40B4-BE49-F238E27FC236}">
                <a16:creationId xmlns:a16="http://schemas.microsoft.com/office/drawing/2014/main" id="{074C1B49-74A9-9047-AECF-4D822BB8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E2EA0E-42BF-EE7A-2415-5D48B8E3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802" y="7602584"/>
            <a:ext cx="7917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zh-HK" altLang="en-US" smtClean="0"/>
              <a:pPr>
                <a:spcAft>
                  <a:spcPts val="600"/>
                </a:spcAft>
              </a:pPr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411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服裝, 足部穿著, 人員, 男人 的圖片&#10;&#10;自動產生的描述">
            <a:extLst>
              <a:ext uri="{FF2B5EF4-FFF2-40B4-BE49-F238E27FC236}">
                <a16:creationId xmlns:a16="http://schemas.microsoft.com/office/drawing/2014/main" id="{2ABB9BF8-192C-1010-7A7C-B014A4FB5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r="28381" b="1"/>
          <a:stretch/>
        </p:blipFill>
        <p:spPr>
          <a:xfrm>
            <a:off x="1" y="1111932"/>
            <a:ext cx="3837903" cy="575552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64BC7B-3C50-84B7-48E5-417F8BEF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311" y="1440180"/>
            <a:ext cx="4699322" cy="51719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b="1" dirty="0">
                <a:ea typeface="Microsoft JhengHei" panose="020B0604030504040204" pitchFamily="34" charset="-120"/>
              </a:rPr>
              <a:t>Student-teacher relations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>
              <a:ea typeface="Microsoft JhengHei" panose="020B0604030504040204" pitchFamily="34" charset="-12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400" dirty="0">
                <a:ea typeface="Microsoft JhengHei" panose="020B0604030504040204" pitchFamily="34" charset="-120"/>
              </a:rPr>
              <a:t>Intensive communication between students and teachers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200" dirty="0">
                <a:ea typeface="Microsoft JhengHei" panose="020B0604030504040204" pitchFamily="34" charset="-120"/>
              </a:rPr>
              <a:t>Small class learning and daily interaction!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200" dirty="0">
                <a:ea typeface="Microsoft JhengHei" panose="020B0604030504040204" pitchFamily="34" charset="-120"/>
              </a:rPr>
              <a:t>Sociology Society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200" dirty="0">
                <a:ea typeface="Microsoft JhengHei" panose="020B0604030504040204" pitchFamily="34" charset="-120"/>
              </a:rPr>
              <a:t>Staff-tutor Scheme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200" dirty="0">
                <a:ea typeface="Microsoft JhengHei" panose="020B0604030504040204" pitchFamily="34" charset="-120"/>
              </a:rPr>
              <a:t>Student-staff Consultation Committee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HK" sz="2400" dirty="0">
                <a:ea typeface="Microsoft JhengHei" panose="020B0604030504040204" pitchFamily="34" charset="-120"/>
              </a:rPr>
              <a:t>Sociology alumni network, regular events with alumni, e.g. Christmas party and alumni sharing session</a:t>
            </a:r>
          </a:p>
        </p:txBody>
      </p:sp>
      <p:pic>
        <p:nvPicPr>
          <p:cNvPr id="5" name="Picture 2" descr="http://www.hksyu.edu/sociology/Public/images/heard.jpg">
            <a:extLst>
              <a:ext uri="{FF2B5EF4-FFF2-40B4-BE49-F238E27FC236}">
                <a16:creationId xmlns:a16="http://schemas.microsoft.com/office/drawing/2014/main" id="{4DDCB46A-275E-306F-E9BD-D674EF0A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6C3D76-3B31-1260-0987-10E4DF0B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746669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zh-HK" altLang="en-US" smtClean="0"/>
              <a:pPr>
                <a:spcAft>
                  <a:spcPts val="600"/>
                </a:spcAft>
              </a:pPr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539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0344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2787717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67D3CD06-4480-F1C5-85AF-FB12BB5C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3039728"/>
            <a:ext cx="8669866" cy="42519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en-US" altLang="zh-HK" sz="2600" dirty="0"/>
              <a:t>Department of Sociology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HK" sz="2600" b="0" i="0" dirty="0">
                <a:effectLst/>
              </a:rPr>
              <a:t>Hong Kong Shue Yan University</a:t>
            </a:r>
            <a:endParaRPr kumimoji="1" lang="en-US" altLang="zh-HK" sz="26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HK" sz="2600" b="0" i="0" dirty="0">
                <a:effectLst/>
              </a:rPr>
              <a:t>6 Wai </a:t>
            </a:r>
            <a:r>
              <a:rPr lang="en-US" altLang="zh-HK" sz="2600" b="0" i="0" dirty="0" err="1">
                <a:effectLst/>
              </a:rPr>
              <a:t>Tsui</a:t>
            </a:r>
            <a:r>
              <a:rPr lang="en-US" altLang="zh-HK" sz="2600" b="0" i="0" dirty="0">
                <a:effectLst/>
              </a:rPr>
              <a:t> Crescent, Braemar Hill, North Point, Hong Kong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altLang="zh-HK" sz="26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HK" sz="2600" dirty="0"/>
              <a:t>Website: </a:t>
            </a:r>
            <a:r>
              <a:rPr kumimoji="1" lang="en-US" altLang="zh-HK" sz="2600" dirty="0">
                <a:hlinkClick r:id="rId2"/>
              </a:rPr>
              <a:t>https://sociology.hksyu.edu/en</a:t>
            </a:r>
            <a:endParaRPr lang="en-US" altLang="zh-HK" sz="2600" b="0" i="0" dirty="0">
              <a:effectLst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en-US" altLang="zh-HK" sz="2600" dirty="0"/>
              <a:t>IG: @</a:t>
            </a:r>
            <a:r>
              <a:rPr kumimoji="1" lang="en-US" altLang="zh-HK" sz="2600" dirty="0" err="1"/>
              <a:t>hksyu_sociology</a:t>
            </a:r>
            <a:r>
              <a:rPr kumimoji="1" lang="en-US" altLang="zh-HK" sz="2600" dirty="0"/>
              <a:t> </a:t>
            </a:r>
            <a:endParaRPr lang="en-US" altLang="zh-HK" sz="2000" b="0" i="0" strike="noStrike" dirty="0">
              <a:effectLst/>
              <a:latin typeface="var(--font-family-system)"/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kumimoji="1" lang="zh-HK" altLang="en-US"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1D9D04-C999-836B-9C45-C0B69B9E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746669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EC1CD2-DC05-478F-AE0E-21825D30F314}" type="slidenum">
              <a:rPr lang="zh-HK" altLang="en-US" smtClean="0"/>
              <a:pPr>
                <a:spcAft>
                  <a:spcPts val="600"/>
                </a:spcAft>
              </a:pPr>
              <a:t>16</a:t>
            </a:fld>
            <a:endParaRPr lang="zh-HK" altLang="en-US"/>
          </a:p>
        </p:txBody>
      </p:sp>
      <p:pic>
        <p:nvPicPr>
          <p:cNvPr id="5" name="Picture 2" descr="http://www.hksyu.edu/sociology/Public/images/heard.jpg">
            <a:extLst>
              <a:ext uri="{FF2B5EF4-FFF2-40B4-BE49-F238E27FC236}">
                <a16:creationId xmlns:a16="http://schemas.microsoft.com/office/drawing/2014/main" id="{D202A774-94B6-DD06-FC73-1777E5EF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2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字型, 設計, 印刷術 的圖片&#10;&#10;自動產生的描述">
            <a:extLst>
              <a:ext uri="{FF2B5EF4-FFF2-40B4-BE49-F238E27FC236}">
                <a16:creationId xmlns:a16="http://schemas.microsoft.com/office/drawing/2014/main" id="{51E050D5-C299-B0BD-78E4-B6BEC5FBC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36361" b="2"/>
          <a:stretch/>
        </p:blipFill>
        <p:spPr>
          <a:xfrm>
            <a:off x="60763" y="1110344"/>
            <a:ext cx="3832657" cy="574765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71EB74-AE0C-91AB-DDB6-A2A7158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759" y="7466694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E2EC1CD2-DC05-478F-AE0E-21825D30F314}" type="slidenum">
              <a:rPr lang="zh-HK" altLang="en-US" sz="100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</a:t>
            </a:fld>
            <a:endParaRPr lang="zh-HK" altLang="en-US" sz="100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481600-B518-B6FC-1F83-FFFE42F9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55" y="1366702"/>
            <a:ext cx="4766309" cy="5234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200" b="1" dirty="0"/>
              <a:t>Objectives of the Department:</a:t>
            </a:r>
            <a:endParaRPr lang="en-US" altLang="zh-HK" sz="2200" dirty="0"/>
          </a:p>
          <a:p>
            <a:r>
              <a:rPr lang="en-US" altLang="zh-HK" sz="2200" dirty="0"/>
              <a:t>Cultivate students' ability to analyze social phenomena.</a:t>
            </a:r>
          </a:p>
          <a:p>
            <a:r>
              <a:rPr lang="en-US" altLang="zh-HK" sz="2200" dirty="0"/>
              <a:t>Understand the social systems and cultures of Hong Kong, China, and around the world, establishing a global perspective.</a:t>
            </a:r>
          </a:p>
          <a:p>
            <a:r>
              <a:rPr lang="en-US" altLang="zh-HK" sz="2200" dirty="0"/>
              <a:t>Equip students with research techniques and the ability to argue in a rational way.</a:t>
            </a:r>
          </a:p>
          <a:p>
            <a:r>
              <a:rPr lang="en-US" altLang="zh-HK" sz="2200" dirty="0"/>
              <a:t>Enhance students' workplace competitiveness through specialized sociological research, digital learning and internship arrangements.</a:t>
            </a:r>
          </a:p>
          <a:p>
            <a:endParaRPr kumimoji="1" lang="zh-HK" altLang="en-US" sz="1600" dirty="0"/>
          </a:p>
        </p:txBody>
      </p:sp>
      <p:pic>
        <p:nvPicPr>
          <p:cNvPr id="6" name="Picture 2" descr="http://www.hksyu.edu/sociology/Public/images/heard.jpg">
            <a:extLst>
              <a:ext uri="{FF2B5EF4-FFF2-40B4-BE49-F238E27FC236}">
                <a16:creationId xmlns:a16="http://schemas.microsoft.com/office/drawing/2014/main" id="{53E63E2A-D090-EEF9-F33A-372B0E47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6638" y="1338309"/>
            <a:ext cx="7310719" cy="799257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+mn-lt"/>
                <a:ea typeface="Microsoft JhengHei" panose="020B0604030504040204" pitchFamily="34" charset="-120"/>
              </a:rPr>
              <a:t>Teaching strategies of our Dept:</a:t>
            </a:r>
            <a:r>
              <a:rPr lang="zh-TW" altLang="en-US" sz="2400" b="1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+mn-lt"/>
                <a:ea typeface="Microsoft JhengHei" panose="020B0604030504040204" pitchFamily="34" charset="-120"/>
              </a:rPr>
              <a:t>A-R-P Approach</a:t>
            </a:r>
            <a:endParaRPr lang="zh-HK" altLang="en-US" sz="2400" b="1" dirty="0">
              <a:solidFill>
                <a:srgbClr val="FF0000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FA0C444-9B1D-4D6C-95E6-0252E357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1026" name="Picture 2" descr="http://www.hksyu.edu/sociology/Public/images/he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68B893FA-CC67-2448-97D8-99B61D7D7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773060"/>
              </p:ext>
            </p:extLst>
          </p:nvPr>
        </p:nvGraphicFramePr>
        <p:xfrm>
          <a:off x="1427500" y="2365531"/>
          <a:ext cx="6288996" cy="399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79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905" y="1236064"/>
            <a:ext cx="7552435" cy="7752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2800" b="1" dirty="0">
                <a:latin typeface="+mn-lt"/>
                <a:ea typeface="Microsoft JhengHei" panose="020B0604030504040204" pitchFamily="34" charset="-120"/>
              </a:rPr>
              <a:t>Courses</a:t>
            </a:r>
            <a:r>
              <a:rPr lang="zh-TW" altLang="en-US" sz="2800" b="1" dirty="0">
                <a:latin typeface="+mn-lt"/>
                <a:ea typeface="Microsoft JhengHei" panose="020B0604030504040204" pitchFamily="34" charset="-120"/>
              </a:rPr>
              <a:t>（</a:t>
            </a:r>
            <a:r>
              <a:rPr lang="en-US" altLang="zh-TW" sz="2800" b="1" dirty="0">
                <a:latin typeface="+mn-lt"/>
                <a:ea typeface="Microsoft JhengHei" panose="020B0604030504040204" pitchFamily="34" charset="-120"/>
              </a:rPr>
              <a:t>125 credits upon graduation in four years</a:t>
            </a:r>
            <a:r>
              <a:rPr lang="zh-TW" altLang="en-US" sz="2800" b="1" dirty="0">
                <a:latin typeface="+mn-lt"/>
                <a:ea typeface="Microsoft JhengHei" panose="020B0604030504040204" pitchFamily="34" charset="-120"/>
              </a:rPr>
              <a:t>）</a:t>
            </a:r>
            <a:endParaRPr lang="zh-HK" altLang="en-US" sz="2800" b="1" dirty="0"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8660" y="1977390"/>
            <a:ext cx="7806690" cy="46614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b="1" u="sng" dirty="0">
                <a:solidFill>
                  <a:srgbClr val="0070C0"/>
                </a:solidFill>
                <a:ea typeface="Microsoft JhengHei" panose="020B0604030504040204" pitchFamily="34" charset="-120"/>
              </a:rPr>
              <a:t>First year: 35 credits</a:t>
            </a:r>
            <a:endParaRPr lang="en-US" altLang="zh-TW" sz="2400" b="1" dirty="0">
              <a:ea typeface="Microsoft JhengHei" panose="020B0604030504040204" pitchFamily="34" charset="-12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TW" sz="2400" b="1" dirty="0">
                <a:ea typeface="Microsoft JhengHei" panose="020B0604030504040204" pitchFamily="34" charset="-120"/>
              </a:rPr>
              <a:t>Compulsory courses: 26 credits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n-US" altLang="zh-TW" sz="2200" dirty="0">
                <a:ea typeface="Microsoft JhengHei" panose="020B0604030504040204" pitchFamily="34" charset="-120"/>
              </a:rPr>
              <a:t>Language: Chinese and English (14 credits)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n-US" altLang="zh-TW" sz="2200" dirty="0">
                <a:ea typeface="Microsoft JhengHei" panose="020B0604030504040204" pitchFamily="34" charset="-120"/>
              </a:rPr>
              <a:t>Sociology core (12 credits): </a:t>
            </a:r>
          </a:p>
          <a:p>
            <a:pPr marL="1028700" lvl="3">
              <a:lnSpc>
                <a:spcPct val="120000"/>
              </a:lnSpc>
              <a:spcBef>
                <a:spcPts val="0"/>
              </a:spcBef>
            </a:pPr>
            <a:r>
              <a:rPr lang="en-US" altLang="zh-TW" sz="2050" dirty="0">
                <a:ea typeface="Microsoft JhengHei" panose="020B0604030504040204" pitchFamily="34" charset="-120"/>
              </a:rPr>
              <a:t>SOC100 Introduction to Sociology</a:t>
            </a:r>
          </a:p>
          <a:p>
            <a:pPr marL="1028700" lvl="3">
              <a:lnSpc>
                <a:spcPct val="120000"/>
              </a:lnSpc>
              <a:spcBef>
                <a:spcPts val="0"/>
              </a:spcBef>
            </a:pPr>
            <a:r>
              <a:rPr lang="en-US" altLang="zh-TW" sz="2050" dirty="0">
                <a:ea typeface="Microsoft JhengHei" panose="020B0604030504040204" pitchFamily="34" charset="-120"/>
              </a:rPr>
              <a:t>SOC103 Introduction to Anthropology</a:t>
            </a:r>
          </a:p>
          <a:p>
            <a:pPr marL="1028700" lvl="3">
              <a:lnSpc>
                <a:spcPct val="120000"/>
              </a:lnSpc>
              <a:spcBef>
                <a:spcPts val="0"/>
              </a:spcBef>
            </a:pPr>
            <a:r>
              <a:rPr lang="en-US" altLang="zh-TW" sz="2050" dirty="0">
                <a:ea typeface="Microsoft JhengHei" panose="020B0604030504040204" pitchFamily="34" charset="-120"/>
              </a:rPr>
              <a:t>SOC208 Hong Kong Society and Culture</a:t>
            </a:r>
          </a:p>
          <a:p>
            <a:pPr marL="1028700" lvl="3">
              <a:lnSpc>
                <a:spcPct val="120000"/>
              </a:lnSpc>
              <a:spcBef>
                <a:spcPts val="0"/>
              </a:spcBef>
            </a:pPr>
            <a:r>
              <a:rPr lang="en-US" altLang="zh-TW" sz="2050" dirty="0">
                <a:ea typeface="Microsoft JhengHei" panose="020B0604030504040204" pitchFamily="34" charset="-120"/>
              </a:rPr>
              <a:t>SOC108 Introduction to Statistics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TW" sz="2400" b="1" dirty="0">
                <a:ea typeface="Microsoft JhengHei" panose="020B0604030504040204" pitchFamily="34" charset="-120"/>
              </a:rPr>
              <a:t>Departmental Elective: 3 credits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is-IS" altLang="zh-TW" sz="2400" b="1" dirty="0">
                <a:ea typeface="Microsoft JhengHei" panose="020B0604030504040204" pitchFamily="34" charset="-120"/>
              </a:rPr>
              <a:t>General Education: 6 credits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100" b="1" u="sng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79A0F-9314-4F6A-BD79-1609DDE8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4</a:t>
            </a:fld>
            <a:endParaRPr lang="zh-HK" altLang="en-US"/>
          </a:p>
        </p:txBody>
      </p:sp>
      <p:pic>
        <p:nvPicPr>
          <p:cNvPr id="1026" name="Picture 2" descr="http://www.hksyu.edu/sociology/Public/images/he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2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10CB09-307D-46E0-5731-B40611CA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7805"/>
            <a:ext cx="8092440" cy="541367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b="1" u="sng" dirty="0">
                <a:solidFill>
                  <a:srgbClr val="0070C0"/>
                </a:solidFill>
                <a:ea typeface="Microsoft JhengHei" panose="020B0604030504040204" pitchFamily="34" charset="-120"/>
              </a:rPr>
              <a:t>Second year: 36 credits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2400" b="1" dirty="0">
                <a:ea typeface="Microsoft JhengHei" panose="020B0604030504040204" pitchFamily="34" charset="-120"/>
              </a:rPr>
              <a:t>Compulsory courses: 18 credits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TW" sz="2400" dirty="0">
                <a:ea typeface="Microsoft JhengHei" panose="020B0604030504040204" pitchFamily="34" charset="-120"/>
              </a:rPr>
              <a:t>English: 6 credits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TW" sz="2400" dirty="0">
                <a:ea typeface="Microsoft JhengHei" panose="020B0604030504040204" pitchFamily="34" charset="-120"/>
              </a:rPr>
              <a:t>Sociology core: 12 credits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zh-HK" sz="2400" dirty="0"/>
              <a:t>SOC205 and SOC207 Sociological Theory</a:t>
            </a:r>
            <a:r>
              <a:rPr lang="zh-TW" altLang="zh-HK" sz="2400" dirty="0"/>
              <a:t> </a:t>
            </a:r>
            <a:r>
              <a:rPr lang="en-US" altLang="zh-TW" sz="2400" dirty="0"/>
              <a:t>I &amp; II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zh-HK" sz="2400" dirty="0"/>
              <a:t>SOC221 Social Research Methods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zh-HK" sz="2400" dirty="0"/>
              <a:t>SOC221A Applied Quantitative Social Research Methods </a:t>
            </a:r>
          </a:p>
          <a:p>
            <a:pPr marL="10287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b="1" i="1" dirty="0"/>
              <a:t>or</a:t>
            </a:r>
            <a:endParaRPr lang="en-US" altLang="zh-TW" sz="2400" b="1" i="1" dirty="0">
              <a:solidFill>
                <a:srgbClr val="FF0000"/>
              </a:solidFill>
              <a:ea typeface="Microsoft JhengHei" panose="020B0604030504040204" pitchFamily="34" charset="-120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zh-HK" sz="2400" dirty="0"/>
              <a:t>SOC221B Applied Qualitative Social Research Methods</a:t>
            </a:r>
            <a:endParaRPr lang="en-US" altLang="zh-TW" sz="2400" dirty="0"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2400" b="1" dirty="0">
                <a:ea typeface="Microsoft JhengHei" panose="020B0604030504040204" pitchFamily="34" charset="-120"/>
              </a:rPr>
              <a:t>Departmental Electives: 6 credits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zh-TW" sz="2400" dirty="0">
                <a:ea typeface="Microsoft JhengHei" panose="020B0604030504040204" pitchFamily="34" charset="-120"/>
              </a:rPr>
              <a:t>E.g. </a:t>
            </a:r>
            <a:r>
              <a:rPr lang="en-US" altLang="zh-HK" sz="2400" dirty="0"/>
              <a:t>Cultures in the Contemporary World, Social Stratification, Food and Society, Social Problems, Art and Society etc.</a:t>
            </a:r>
            <a:endParaRPr lang="en-US" altLang="zh-TW" sz="2400" dirty="0"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altLang="zh-TW" sz="2400" b="1" dirty="0">
                <a:ea typeface="Microsoft JhengHei" panose="020B0604030504040204" pitchFamily="34" charset="-120"/>
              </a:rPr>
              <a:t>General Education: 6 credits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altLang="zh-TW" sz="2400" b="1" dirty="0">
                <a:ea typeface="Microsoft JhengHei" panose="020B0604030504040204" pitchFamily="34" charset="-120"/>
              </a:rPr>
              <a:t>Free Electives: 6 credits</a:t>
            </a:r>
            <a:endParaRPr lang="en-US" altLang="zh-TW" sz="2800" dirty="0">
              <a:ea typeface="Microsoft JhengHei" panose="020B0604030504040204" pitchFamily="34" charset="-120"/>
            </a:endParaRP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2600" dirty="0"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TW" altLang="zh-HK" dirty="0"/>
          </a:p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5D7186-F96E-BA96-6447-E1D41D7F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5</a:t>
            </a:fld>
            <a:endParaRPr lang="zh-HK" altLang="en-US"/>
          </a:p>
        </p:txBody>
      </p:sp>
      <p:pic>
        <p:nvPicPr>
          <p:cNvPr id="5" name="Picture 2" descr="http://www.hksyu.edu/sociology/Public/images/heard.jpg">
            <a:extLst>
              <a:ext uri="{FF2B5EF4-FFF2-40B4-BE49-F238E27FC236}">
                <a16:creationId xmlns:a16="http://schemas.microsoft.com/office/drawing/2014/main" id="{D13050EF-D6F4-F7E9-3888-6A2794DE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7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3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1236" y="1786270"/>
            <a:ext cx="7654113" cy="4620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b="1" u="sng" dirty="0">
                <a:solidFill>
                  <a:srgbClr val="0070C0"/>
                </a:solidFill>
                <a:ea typeface="Microsoft JhengHei" panose="020B0604030504040204" pitchFamily="34" charset="-120"/>
              </a:rPr>
              <a:t>Third year: 30 credits</a:t>
            </a:r>
            <a:endParaRPr lang="en-HK" altLang="zh-TW" sz="2200" b="1" u="sng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r>
              <a:rPr lang="en-US" altLang="zh-TW" sz="2200" b="1" dirty="0">
                <a:ea typeface="Microsoft JhengHei" panose="020B0604030504040204" pitchFamily="34" charset="-120"/>
              </a:rPr>
              <a:t>Compulsory courses: 6 credits </a:t>
            </a:r>
          </a:p>
          <a:p>
            <a:pPr lvl="2"/>
            <a:r>
              <a:rPr lang="en-US" altLang="zh-HK" sz="2000" dirty="0"/>
              <a:t>SOC345 Introduction to Digital Sociology</a:t>
            </a:r>
            <a:r>
              <a:rPr lang="zh-TW" altLang="zh-HK" sz="2000" dirty="0"/>
              <a:t> </a:t>
            </a:r>
            <a:endParaRPr lang="en-US" altLang="zh-TW" sz="2000" dirty="0"/>
          </a:p>
          <a:p>
            <a:pPr lvl="2"/>
            <a:r>
              <a:rPr lang="en-US" altLang="zh-HK" sz="2000" dirty="0"/>
              <a:t>SOC308 Culture, Heritage and Society</a:t>
            </a:r>
            <a:r>
              <a:rPr lang="zh-TW" altLang="zh-HK" sz="2000" dirty="0"/>
              <a:t> </a:t>
            </a:r>
            <a:endParaRPr lang="en-US" altLang="zh-TW" sz="2000" dirty="0">
              <a:ea typeface="Microsoft JhengHei" panose="020B0604030504040204" pitchFamily="34" charset="-120"/>
            </a:endParaRPr>
          </a:p>
          <a:p>
            <a:r>
              <a:rPr lang="en-US" altLang="zh-HK" sz="2200" b="1" dirty="0"/>
              <a:t>Concentration Departmental Elective: 6 credits</a:t>
            </a:r>
          </a:p>
          <a:p>
            <a:r>
              <a:rPr lang="en-US" altLang="zh-HK" sz="2200" b="1" dirty="0"/>
              <a:t>Non-concentration Departmental Elective: 12 credits</a:t>
            </a:r>
          </a:p>
          <a:p>
            <a:pPr lvl="2"/>
            <a:r>
              <a:rPr lang="en-US" altLang="zh-HK" sz="2000" dirty="0"/>
              <a:t>E.g. Sociology of Education, Sociology of Deviance, Gender Relations, Criminology, Sociology of Religion, Love, Family and Kinship, Social Change and Modernity etc.</a:t>
            </a:r>
            <a:endParaRPr lang="en-US" altLang="zh-HK" sz="2000" b="1" dirty="0"/>
          </a:p>
          <a:p>
            <a:r>
              <a:rPr lang="is-IS" altLang="zh-TW" sz="2200" b="1" dirty="0">
                <a:ea typeface="Microsoft JhengHei" panose="020B0604030504040204" pitchFamily="34" charset="-120"/>
              </a:rPr>
              <a:t>Free Electives: 6 credits</a:t>
            </a:r>
          </a:p>
          <a:p>
            <a:pPr marL="0" indent="0">
              <a:buNone/>
            </a:pP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HK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EAB997-6A15-40AB-AE3E-E355ED3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1026" name="Picture 2" descr="http://www.hksyu.edu/sociology/Public/images/he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hksyu.edu/sociology/Public/images/heard.jpg">
            <a:extLst>
              <a:ext uri="{FF2B5EF4-FFF2-40B4-BE49-F238E27FC236}">
                <a16:creationId xmlns:a16="http://schemas.microsoft.com/office/drawing/2014/main" id="{3626DF20-A1B7-ADE1-2D70-0C56CC4A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4F80E0-F526-838E-2590-3D57A92D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414130"/>
            <a:ext cx="7886700" cy="53073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600" b="1" dirty="0">
                <a:ea typeface="Microsoft JhengHei" panose="020B0604030504040204" pitchFamily="34" charset="-120"/>
              </a:rPr>
              <a:t>Concentrations</a:t>
            </a:r>
            <a:r>
              <a:rPr lang="zh-TW" altLang="en-US" sz="2600" b="1" dirty="0">
                <a:ea typeface="Microsoft JhengHei" panose="020B0604030504040204" pitchFamily="34" charset="-120"/>
              </a:rPr>
              <a:t>（專題研習）</a:t>
            </a:r>
            <a:endParaRPr lang="en-US" altLang="zh-TW" sz="2600" b="1" dirty="0">
              <a:ea typeface="Microsoft JhengHei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>
                <a:ea typeface="Microsoft JhengHei" panose="020B0604030504040204" pitchFamily="34" charset="-120"/>
              </a:rPr>
              <a:t>There are two concentrations in Year 3 and 4.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>
                <a:ea typeface="Microsoft JhengHei" panose="020B0604030504040204" pitchFamily="34" charset="-120"/>
              </a:rPr>
              <a:t>If you are 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ea typeface="Microsoft JhengHei" panose="020B0604030504040204" pitchFamily="34" charset="-120"/>
              </a:rPr>
              <a:t>Year 1 in 2025-26</a:t>
            </a:r>
            <a:r>
              <a:rPr lang="en-US" altLang="zh-TW" sz="2200" dirty="0">
                <a:ea typeface="Microsoft JhengHei" panose="020B0604030504040204" pitchFamily="34" charset="-120"/>
              </a:rPr>
              <a:t>, choose either one of the followings: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altLang="zh-TW" sz="2200" dirty="0">
                <a:ea typeface="Microsoft JhengHei" panose="020B0604030504040204" pitchFamily="34" charset="-120"/>
              </a:rPr>
              <a:t>Digital Sociology (DS) or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altLang="zh-TW" sz="2200" dirty="0">
                <a:ea typeface="Microsoft JhengHei" panose="020B0604030504040204" pitchFamily="34" charset="-120"/>
              </a:rPr>
              <a:t>Culture, Heritage and Innovation (CHI)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>
                <a:ea typeface="Microsoft JhengHei" panose="020B0604030504040204" pitchFamily="34" charset="-120"/>
              </a:rPr>
              <a:t>If you are 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ea typeface="Microsoft JhengHei" panose="020B0604030504040204" pitchFamily="34" charset="-120"/>
              </a:rPr>
              <a:t>Year 2 and 3 in 2025-26</a:t>
            </a:r>
            <a:r>
              <a:rPr lang="en-US" altLang="zh-TW" sz="2200" dirty="0">
                <a:ea typeface="Microsoft JhengHei" panose="020B0604030504040204" pitchFamily="34" charset="-120"/>
              </a:rPr>
              <a:t>, choose either one of the followings: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altLang="zh-TW" sz="2200" dirty="0">
                <a:ea typeface="Microsoft JhengHei" panose="020B0604030504040204" pitchFamily="34" charset="-120"/>
              </a:rPr>
              <a:t>Entrepreneurship and Community (E&amp;C) or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altLang="zh-TW" sz="2200" dirty="0">
                <a:ea typeface="Microsoft JhengHei" panose="020B0604030504040204" pitchFamily="34" charset="-120"/>
              </a:rPr>
              <a:t>Culture, Heritage and Innovation (CHI)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>
                <a:ea typeface="Microsoft JhengHei" panose="020B0604030504040204" pitchFamily="34" charset="-120"/>
                <a:sym typeface="Wingdings" pitchFamily="2" charset="2"/>
              </a:rPr>
              <a:t> 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ea typeface="Microsoft JhengHei" panose="020B0604030504040204" pitchFamily="34" charset="-120"/>
                <a:sym typeface="Wingdings" pitchFamily="2" charset="2"/>
              </a:rPr>
              <a:t>Total 15 credits </a:t>
            </a:r>
            <a:r>
              <a:rPr lang="en-US" altLang="zh-TW" sz="2200" dirty="0">
                <a:ea typeface="Microsoft JhengHei" panose="020B0604030504040204" pitchFamily="34" charset="-120"/>
                <a:sym typeface="Wingdings" pitchFamily="2" charset="2"/>
              </a:rPr>
              <a:t>for each concentration upon graduation, i.e. 3 credits core, 6 credits concentration electives in Year 3 and 4 respectively</a:t>
            </a:r>
            <a:endParaRPr lang="en-US" altLang="zh-TW" sz="2200" dirty="0">
              <a:ea typeface="Microsoft JhengHei" panose="020B0604030504040204" pitchFamily="34" charset="-120"/>
            </a:endParaRPr>
          </a:p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F683E5-AB1E-25CB-8307-0118D9E7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7</a:t>
            </a:fld>
            <a:endParaRPr lang="zh-HK" altLang="en-US"/>
          </a:p>
        </p:txBody>
      </p:sp>
      <p:pic>
        <p:nvPicPr>
          <p:cNvPr id="5" name="Picture 2" descr="http://www.hksyu.edu/sociology/Public/images/heard.jpg">
            <a:extLst>
              <a:ext uri="{FF2B5EF4-FFF2-40B4-BE49-F238E27FC236}">
                <a16:creationId xmlns:a16="http://schemas.microsoft.com/office/drawing/2014/main" id="{CACA60DD-BC12-97A7-E770-47A6118D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6"/>
            <a:ext cx="9144000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57453-A92E-9034-FD46-B8EE3DED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9B8BF-C934-8BCF-71E4-FC32309A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CB663-4B0B-FE28-D80A-4E996C0555E9}"/>
              </a:ext>
            </a:extLst>
          </p:cNvPr>
          <p:cNvSpPr txBox="1"/>
          <p:nvPr/>
        </p:nvSpPr>
        <p:spPr>
          <a:xfrm>
            <a:off x="1618045" y="144150"/>
            <a:ext cx="6748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ea typeface="Microsoft JhengHei" panose="020B0604030504040204" pitchFamily="34" charset="-120"/>
              </a:rPr>
              <a:t>Courses for concentrations (Year 1 in 2025-26)</a:t>
            </a:r>
            <a:endParaRPr lang="en-HK" sz="2400" b="1" dirty="0">
              <a:ea typeface="Microsoft JhengHei" panose="020B0604030504040204" pitchFamily="34" charset="-12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6089D8-EC37-355A-58AB-118D546008C2}"/>
              </a:ext>
            </a:extLst>
          </p:cNvPr>
          <p:cNvGraphicFramePr>
            <a:graphicFrameLocks noGrp="1"/>
          </p:cNvGraphicFramePr>
          <p:nvPr/>
        </p:nvGraphicFramePr>
        <p:xfrm>
          <a:off x="463751" y="1020792"/>
          <a:ext cx="7835297" cy="265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379">
                  <a:extLst>
                    <a:ext uri="{9D8B030D-6E8A-4147-A177-3AD203B41FA5}">
                      <a16:colId xmlns:a16="http://schemas.microsoft.com/office/drawing/2014/main" val="220453263"/>
                    </a:ext>
                  </a:extLst>
                </a:gridCol>
                <a:gridCol w="6401918">
                  <a:extLst>
                    <a:ext uri="{9D8B030D-6E8A-4147-A177-3AD203B41FA5}">
                      <a16:colId xmlns:a16="http://schemas.microsoft.com/office/drawing/2014/main" val="783112874"/>
                    </a:ext>
                  </a:extLst>
                </a:gridCol>
              </a:tblGrid>
              <a:tr h="282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code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title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663537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(1) SOC345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Sociology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50241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(2) SOC262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Documentation and Research Methods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443526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(3) SOC346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Science, Digital Technology and Society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208873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(4) SOC347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Economy and Society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17939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(5) SOC348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Divide and Social Inequality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512919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(6) SOC431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Governance and Smart Cities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130585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(7) SOC432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and Self in the Digital World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462186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(8) SOC434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altLang="zh-HK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Mining Data for Social Research</a:t>
                      </a:r>
                      <a:r>
                        <a:rPr lang="zh-TW" altLang="zh-HK" sz="1500" dirty="0">
                          <a:effectLst/>
                          <a:latin typeface="+mn-lt"/>
                        </a:rPr>
                        <a:t> </a:t>
                      </a:r>
                      <a:endParaRPr lang="en-HK" sz="1500" kern="1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8076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6582EA3-85DC-3066-D8D8-07DEE33CC745}"/>
              </a:ext>
            </a:extLst>
          </p:cNvPr>
          <p:cNvGraphicFramePr>
            <a:graphicFrameLocks noGrp="1"/>
          </p:cNvGraphicFramePr>
          <p:nvPr/>
        </p:nvGraphicFramePr>
        <p:xfrm>
          <a:off x="463751" y="4092428"/>
          <a:ext cx="7835297" cy="272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877">
                  <a:extLst>
                    <a:ext uri="{9D8B030D-6E8A-4147-A177-3AD203B41FA5}">
                      <a16:colId xmlns:a16="http://schemas.microsoft.com/office/drawing/2014/main" val="3903731334"/>
                    </a:ext>
                  </a:extLst>
                </a:gridCol>
                <a:gridCol w="6424420">
                  <a:extLst>
                    <a:ext uri="{9D8B030D-6E8A-4147-A177-3AD203B41FA5}">
                      <a16:colId xmlns:a16="http://schemas.microsoft.com/office/drawing/2014/main" val="2691604447"/>
                    </a:ext>
                  </a:extLst>
                </a:gridCol>
              </a:tblGrid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code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title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874303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(1) SOC308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Culture, Heritage and Society (Compulsory)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877500"/>
                  </a:ext>
                </a:extLst>
              </a:tr>
              <a:tr h="27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(2) SOC311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Sustainable and Innovative Cities in the Contemporary World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735590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(3) SOC312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Popular Culture in Asia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513945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(4) SOC362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Tourism and Culture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755304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(5) SOC371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Chinese Culture and Society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698561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(6) SOC409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Collective Memory and Social Change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416597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(7) SOC413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Digitized Media, Culture and Society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7486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(8) SOC414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Heritage Studies: Critical and Innovative Dimensions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023217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(9) SOC415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Film, Television and Society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77757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10FD08-2EEE-7BC2-7D95-AF26D72FA11C}"/>
              </a:ext>
            </a:extLst>
          </p:cNvPr>
          <p:cNvSpPr txBox="1"/>
          <p:nvPr/>
        </p:nvSpPr>
        <p:spPr>
          <a:xfrm>
            <a:off x="396714" y="3733928"/>
            <a:ext cx="649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b="1" dirty="0">
                <a:solidFill>
                  <a:srgbClr val="00B050"/>
                </a:solidFill>
              </a:rPr>
              <a:t>Culture, Heritage and Innovation </a:t>
            </a:r>
            <a:r>
              <a:rPr lang="en-US" altLang="ja-JP" b="1" dirty="0">
                <a:solidFill>
                  <a:srgbClr val="00B050"/>
                </a:solidFill>
                <a:ea typeface="Microsoft JhengHei" panose="020B0604030504040204" pitchFamily="34" charset="-120"/>
              </a:rPr>
              <a:t>(CHI)</a:t>
            </a:r>
            <a:endParaRPr lang="en-HK" b="1" dirty="0">
              <a:solidFill>
                <a:srgbClr val="00B05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6E27E-29A6-9F39-46FB-5B7C8A6F50F4}"/>
              </a:ext>
            </a:extLst>
          </p:cNvPr>
          <p:cNvSpPr txBox="1"/>
          <p:nvPr/>
        </p:nvSpPr>
        <p:spPr>
          <a:xfrm>
            <a:off x="396714" y="682829"/>
            <a:ext cx="7969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  <a:ea typeface="Microsoft JhengHei" panose="020B0604030504040204" pitchFamily="34" charset="-120"/>
              </a:rPr>
              <a:t>Digital Sociology (DS)</a:t>
            </a:r>
            <a:endParaRPr lang="en-HK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8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D932-D408-9DBB-4860-ED7E1AC6A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A7B7F-97C7-D653-6D6E-B1518BFB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1CD2-DC05-478F-AE0E-21825D30F314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2E65A-F143-F1B0-8787-D01F19E432B8}"/>
              </a:ext>
            </a:extLst>
          </p:cNvPr>
          <p:cNvSpPr txBox="1"/>
          <p:nvPr/>
        </p:nvSpPr>
        <p:spPr>
          <a:xfrm>
            <a:off x="1284790" y="144150"/>
            <a:ext cx="6748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ea typeface="Microsoft JhengHei" panose="020B0604030504040204" pitchFamily="34" charset="-120"/>
              </a:rPr>
              <a:t>Courses for concentrations (Year 2 and 3 in 2025-26)</a:t>
            </a:r>
            <a:endParaRPr lang="en-HK" sz="2400" b="1" dirty="0">
              <a:ea typeface="Microsoft JhengHei" panose="020B0604030504040204" pitchFamily="34" charset="-12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1119F7-301F-DBE8-0D64-6BCD132F0A55}"/>
              </a:ext>
            </a:extLst>
          </p:cNvPr>
          <p:cNvGraphicFramePr>
            <a:graphicFrameLocks noGrp="1"/>
          </p:cNvGraphicFramePr>
          <p:nvPr/>
        </p:nvGraphicFramePr>
        <p:xfrm>
          <a:off x="463751" y="1020792"/>
          <a:ext cx="7835297" cy="265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379">
                  <a:extLst>
                    <a:ext uri="{9D8B030D-6E8A-4147-A177-3AD203B41FA5}">
                      <a16:colId xmlns:a16="http://schemas.microsoft.com/office/drawing/2014/main" val="220453263"/>
                    </a:ext>
                  </a:extLst>
                </a:gridCol>
                <a:gridCol w="6401918">
                  <a:extLst>
                    <a:ext uri="{9D8B030D-6E8A-4147-A177-3AD203B41FA5}">
                      <a16:colId xmlns:a16="http://schemas.microsoft.com/office/drawing/2014/main" val="783112874"/>
                    </a:ext>
                  </a:extLst>
                </a:gridCol>
              </a:tblGrid>
              <a:tr h="282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code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title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663537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(1) SOC307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Entrepreneurship and Society (Compulsory)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50241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(2) SOC309 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Community Economy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443526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(3) SOC310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Social Enterprise in Asia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208873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(4) SOC358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Poverty, Social Policy and Social Innovation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17939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(5) SOC411 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Impact of Social and Enterprise Innovation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512919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(6) SOC412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Contemporary Consumer and the Changing Community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130585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(7) BUS480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Business Ethics and Corporate Social Responsibility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462186"/>
                  </a:ext>
                </a:extLst>
              </a:tr>
              <a:tr h="29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(8) BUS483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Digital Entrepreneurship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8076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3DA4AE-F008-B634-8312-DD25E8BEF545}"/>
              </a:ext>
            </a:extLst>
          </p:cNvPr>
          <p:cNvGraphicFramePr>
            <a:graphicFrameLocks noGrp="1"/>
          </p:cNvGraphicFramePr>
          <p:nvPr/>
        </p:nvGraphicFramePr>
        <p:xfrm>
          <a:off x="463751" y="4092428"/>
          <a:ext cx="7835297" cy="272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877">
                  <a:extLst>
                    <a:ext uri="{9D8B030D-6E8A-4147-A177-3AD203B41FA5}">
                      <a16:colId xmlns:a16="http://schemas.microsoft.com/office/drawing/2014/main" val="3903731334"/>
                    </a:ext>
                  </a:extLst>
                </a:gridCol>
                <a:gridCol w="6424420">
                  <a:extLst>
                    <a:ext uri="{9D8B030D-6E8A-4147-A177-3AD203B41FA5}">
                      <a16:colId xmlns:a16="http://schemas.microsoft.com/office/drawing/2014/main" val="2691604447"/>
                    </a:ext>
                  </a:extLst>
                </a:gridCol>
              </a:tblGrid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code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Course title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874303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(1) SOC308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Culture, Heritage and Society (Compulsory)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877500"/>
                  </a:ext>
                </a:extLst>
              </a:tr>
              <a:tr h="27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(2) SOC311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Sustainable and Innovative Cities in the Contemporary World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735590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(3) SOC312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Popular Culture in Asia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513945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(4) SOC362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Tourism and Culture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755304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(5) SOC371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Chinese Culture and Society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698561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(6) SOC409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Collective Memory and Social Change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416597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(7) SOC413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Digitized Media, Culture and Society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7486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(8) SOC414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Heritage Studies: Critical and Innovative Dimensions 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023217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>
                          <a:effectLst/>
                        </a:rPr>
                        <a:t>(9) SOC415   </a:t>
                      </a:r>
                      <a:endParaRPr lang="en-HK" sz="1500" kern="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500" kern="0" dirty="0">
                          <a:effectLst/>
                        </a:rPr>
                        <a:t>Film, Television and Society </a:t>
                      </a:r>
                      <a:endParaRPr lang="en-HK" sz="1500" kern="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77757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E0EA4C-7F1F-F80C-64F4-7192C2720238}"/>
              </a:ext>
            </a:extLst>
          </p:cNvPr>
          <p:cNvSpPr txBox="1"/>
          <p:nvPr/>
        </p:nvSpPr>
        <p:spPr>
          <a:xfrm>
            <a:off x="396714" y="3733928"/>
            <a:ext cx="649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b="1" dirty="0">
                <a:solidFill>
                  <a:srgbClr val="00B050"/>
                </a:solidFill>
              </a:rPr>
              <a:t>Culture, Heritage and Innovation </a:t>
            </a:r>
            <a:r>
              <a:rPr lang="en-US" altLang="ja-JP" b="1" dirty="0">
                <a:solidFill>
                  <a:srgbClr val="00B050"/>
                </a:solidFill>
                <a:ea typeface="Microsoft JhengHei" panose="020B0604030504040204" pitchFamily="34" charset="-120"/>
              </a:rPr>
              <a:t>(CHI)</a:t>
            </a:r>
            <a:endParaRPr lang="en-HK" b="1" dirty="0">
              <a:solidFill>
                <a:srgbClr val="00B05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D5DB4-1C6E-76F2-A8CF-8821E7664213}"/>
              </a:ext>
            </a:extLst>
          </p:cNvPr>
          <p:cNvSpPr txBox="1"/>
          <p:nvPr/>
        </p:nvSpPr>
        <p:spPr>
          <a:xfrm>
            <a:off x="396714" y="682829"/>
            <a:ext cx="7969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b="1" dirty="0">
                <a:solidFill>
                  <a:srgbClr val="7030A0"/>
                </a:solidFill>
                <a:ea typeface="Microsoft JhengHei" panose="020B0604030504040204" pitchFamily="34" charset="-120"/>
              </a:rPr>
              <a:t>Entrepreneurship and Community </a:t>
            </a:r>
            <a:r>
              <a:rPr lang="en-US" altLang="ja-JP" b="1" dirty="0">
                <a:solidFill>
                  <a:srgbClr val="7030A0"/>
                </a:solidFill>
                <a:ea typeface="Microsoft JhengHei" panose="020B0604030504040204" pitchFamily="34" charset="-120"/>
              </a:rPr>
              <a:t>(E&amp;C)</a:t>
            </a:r>
            <a:endParaRPr lang="en-HK" b="1" dirty="0">
              <a:solidFill>
                <a:srgbClr val="7030A0"/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1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6456</TotalTime>
  <Words>1142</Words>
  <Application>Microsoft Macintosh PowerPoint</Application>
  <PresentationFormat>如螢幕大小 (4:3)</PresentationFormat>
  <Paragraphs>201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Microsoft JhengHei</vt:lpstr>
      <vt:lpstr>var(--font-family-system)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Teaching strategies of our Dept: A-R-P Approach</vt:lpstr>
      <vt:lpstr>Courses（125 credits upon graduation in four years）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Internship </vt:lpstr>
      <vt:lpstr>PowerPoint 簡報</vt:lpstr>
      <vt:lpstr>Highlights of our teaching and learning approaches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Multiple Regression and SPSS</dc:title>
  <dc:creator>Dr. Li Hang</dc:creator>
  <cp:lastModifiedBy>Dr. Flora Lau</cp:lastModifiedBy>
  <cp:revision>608</cp:revision>
  <cp:lastPrinted>2021-04-08T10:30:58Z</cp:lastPrinted>
  <dcterms:created xsi:type="dcterms:W3CDTF">2016-10-28T05:26:25Z</dcterms:created>
  <dcterms:modified xsi:type="dcterms:W3CDTF">2025-08-09T06:20:15Z</dcterms:modified>
</cp:coreProperties>
</file>